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2" r:id="rId1"/>
  </p:sldMasterIdLst>
  <p:notesMasterIdLst>
    <p:notesMasterId r:id="rId32"/>
  </p:notesMasterIdLst>
  <p:sldIdLst>
    <p:sldId id="293" r:id="rId2"/>
    <p:sldId id="305" r:id="rId3"/>
    <p:sldId id="307" r:id="rId4"/>
    <p:sldId id="308" r:id="rId5"/>
    <p:sldId id="309" r:id="rId6"/>
    <p:sldId id="310" r:id="rId7"/>
    <p:sldId id="311" r:id="rId8"/>
    <p:sldId id="312" r:id="rId9"/>
    <p:sldId id="313" r:id="rId10"/>
    <p:sldId id="314" r:id="rId11"/>
    <p:sldId id="315" r:id="rId12"/>
    <p:sldId id="316" r:id="rId13"/>
    <p:sldId id="317" r:id="rId14"/>
    <p:sldId id="318" r:id="rId15"/>
    <p:sldId id="319" r:id="rId16"/>
    <p:sldId id="320" r:id="rId17"/>
    <p:sldId id="321" r:id="rId18"/>
    <p:sldId id="322" r:id="rId19"/>
    <p:sldId id="323" r:id="rId20"/>
    <p:sldId id="324" r:id="rId21"/>
    <p:sldId id="325" r:id="rId22"/>
    <p:sldId id="326" r:id="rId23"/>
    <p:sldId id="327" r:id="rId24"/>
    <p:sldId id="328" r:id="rId25"/>
    <p:sldId id="329" r:id="rId26"/>
    <p:sldId id="330" r:id="rId27"/>
    <p:sldId id="331" r:id="rId28"/>
    <p:sldId id="332" r:id="rId29"/>
    <p:sldId id="333" r:id="rId30"/>
    <p:sldId id="334" r:id="rId3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5444" autoAdjust="0"/>
    <p:restoredTop sz="94660"/>
  </p:normalViewPr>
  <p:slideViewPr>
    <p:cSldViewPr snapToGrid="0">
      <p:cViewPr varScale="1">
        <p:scale>
          <a:sx n="131" d="100"/>
          <a:sy n="131" d="100"/>
        </p:scale>
        <p:origin x="378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0085F3-A77E-408E-9F90-D3B01E2760CC}" type="datetimeFigureOut">
              <a:rPr lang="ko-KR" altLang="en-US" smtClean="0"/>
              <a:t>2017-06-07</a:t>
            </a:fld>
            <a:endParaRPr lang="ko-KR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591C5F-1D0F-4256-BD1C-618DF4C917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89659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Theta</a:t>
            </a:r>
            <a:r>
              <a:rPr lang="ko-KR" altLang="en-US" dirty="0" smtClean="0"/>
              <a:t>를 업데이트할 때마다 </a:t>
            </a:r>
            <a:r>
              <a:rPr lang="en-US" altLang="ko-KR" dirty="0" err="1" smtClean="0"/>
              <a:t>overfitting</a:t>
            </a:r>
            <a:r>
              <a:rPr lang="ko-KR" altLang="en-US" dirty="0" smtClean="0"/>
              <a:t>되는 </a:t>
            </a:r>
            <a:r>
              <a:rPr lang="en-US" altLang="ko-KR" dirty="0" smtClean="0"/>
              <a:t>theta</a:t>
            </a:r>
            <a:r>
              <a:rPr lang="ko-KR" altLang="en-US" dirty="0" smtClean="0"/>
              <a:t>가 </a:t>
            </a:r>
            <a:r>
              <a:rPr lang="en-US" altLang="ko-KR" dirty="0" err="1" smtClean="0"/>
              <a:t>outputing</a:t>
            </a:r>
            <a:r>
              <a:rPr lang="ko-KR" altLang="en-US" dirty="0" smtClean="0"/>
              <a:t>되는 것을 방지하기 위함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배치 </a:t>
            </a:r>
            <a:r>
              <a:rPr lang="ko-KR" altLang="en-US" dirty="0" err="1" smtClean="0"/>
              <a:t>이터레이션이면</a:t>
            </a:r>
            <a:r>
              <a:rPr lang="ko-KR" altLang="en-US" dirty="0" smtClean="0"/>
              <a:t> 배치 </a:t>
            </a:r>
            <a:r>
              <a:rPr lang="ko-KR" altLang="en-US" dirty="0" err="1" smtClean="0"/>
              <a:t>업데이트시</a:t>
            </a:r>
            <a:r>
              <a:rPr lang="ko-KR" altLang="en-US" dirty="0" smtClean="0"/>
              <a:t> </a:t>
            </a:r>
            <a:r>
              <a:rPr lang="en-US" altLang="ko-KR" dirty="0" smtClean="0"/>
              <a:t>regularization</a:t>
            </a:r>
            <a:r>
              <a:rPr lang="en-US" altLang="ko-KR" baseline="0" dirty="0" smtClean="0"/>
              <a:t> term</a:t>
            </a:r>
            <a:r>
              <a:rPr lang="ko-KR" altLang="en-US" baseline="0" dirty="0" smtClean="0"/>
              <a:t>이 포함될 것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학습 데이터에 대한 오차를 최소화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E4A2F-89AF-428E-9EAB-2363F75F2D84}" type="slidenum">
              <a:rPr lang="ko-KR" altLang="en-US" smtClean="0"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153942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ko-KR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E696B-9374-4FC8-A4A4-DDB21E4308C9}" type="datetime1">
              <a:rPr lang="ko-KR" altLang="en-US" smtClean="0"/>
              <a:t>2017-06-07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D3E9B-A789-4DCF-960C-49E4EDB7DF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46672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ko-KR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74896E-ED42-4D61-895F-99B0D2E268F3}" type="datetime1">
              <a:rPr lang="ko-KR" altLang="en-US" smtClean="0"/>
              <a:t>2017-06-07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D3E9B-A789-4DCF-960C-49E4EDB7DF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825798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ko-KR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74896E-ED42-4D61-895F-99B0D2E268F3}" type="datetime1">
              <a:rPr lang="ko-KR" altLang="en-US" smtClean="0"/>
              <a:t>2017-06-07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D3E9B-A789-4DCF-960C-49E4EDB7DF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1368253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ko-KR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ko-KR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74896E-ED42-4D61-895F-99B0D2E268F3}" type="datetime1">
              <a:rPr lang="ko-KR" altLang="en-US" smtClean="0"/>
              <a:t>2017-06-07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D3E9B-A789-4DCF-960C-49E4EDB7DF3D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63082568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ko-KR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74896E-ED42-4D61-895F-99B0D2E268F3}" type="datetime1">
              <a:rPr lang="ko-KR" altLang="en-US" smtClean="0"/>
              <a:t>2017-06-07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D3E9B-A789-4DCF-960C-49E4EDB7DF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3803889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 smtClean="0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ko-KR" smtClean="0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ko-KR" smtClean="0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 smtClean="0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ko-KR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74896E-ED42-4D61-895F-99B0D2E268F3}" type="datetime1">
              <a:rPr lang="ko-KR" altLang="en-US" smtClean="0"/>
              <a:t>2017-06-07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D3E9B-A789-4DCF-960C-49E4EDB7DF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9873719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 smtClean="0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altLang="ko-KR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ko-KR" smtClean="0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 smtClean="0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altLang="ko-KR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ko-KR" smtClean="0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 smtClean="0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altLang="ko-KR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ko-KR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74896E-ED42-4D61-895F-99B0D2E268F3}" type="datetime1">
              <a:rPr lang="ko-KR" altLang="en-US" smtClean="0"/>
              <a:t>2017-06-07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D3E9B-A789-4DCF-960C-49E4EDB7DF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5872025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altLang="ko-KR" smtClean="0"/>
              <a:t>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40FDD-37C3-44C6-926E-30504FBD2D12}" type="datetime1">
              <a:rPr lang="ko-KR" altLang="en-US" smtClean="0"/>
              <a:t>2017-06-07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D3E9B-A789-4DCF-960C-49E4EDB7DF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567396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 altLang="ko-KR" smtClean="0"/>
              <a:t>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76C0D-36C2-4B2B-9620-3F481773C3BD}" type="datetime1">
              <a:rPr lang="ko-KR" altLang="en-US" smtClean="0"/>
              <a:t>2017-06-07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D3E9B-A789-4DCF-960C-49E4EDB7DF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38639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ko-KR" smtClean="0"/>
              <a:t>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1A0AE-82B0-4EE0-BB01-FCB58416881D}" type="datetime1">
              <a:rPr lang="ko-KR" altLang="en-US" smtClean="0"/>
              <a:t>2017-06-07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D3E9B-A789-4DCF-960C-49E4EDB7DF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13137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ko-KR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5DD2A-9A58-465F-9A0F-1C8629BE06FE}" type="datetime1">
              <a:rPr lang="ko-KR" altLang="en-US" smtClean="0"/>
              <a:t>2017-06-07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D3E9B-A789-4DCF-960C-49E4EDB7DF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35025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 altLang="ko-KR" smtClean="0"/>
              <a:t>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 altLang="ko-KR" smtClean="0"/>
              <a:t>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AFD41-B754-45DC-A522-98D3F864B24A}" type="datetime1">
              <a:rPr lang="ko-KR" altLang="en-US" smtClean="0"/>
              <a:t>2017-06-07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D3E9B-A789-4DCF-960C-49E4EDB7DF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34296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altLang="ko-KR" smtClean="0"/>
              <a:t>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altLang="ko-KR" smtClean="0"/>
              <a:t>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221B1-7A1E-426C-AF01-35749B7BF4ED}" type="datetime1">
              <a:rPr lang="ko-KR" altLang="en-US" smtClean="0"/>
              <a:t>2017-06-07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D3E9B-A789-4DCF-960C-49E4EDB7DF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19121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3A041-F064-4634-BCB4-E288DF9234D4}" type="datetime1">
              <a:rPr lang="ko-KR" altLang="en-US" smtClean="0"/>
              <a:t>2017-06-07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D3E9B-A789-4DCF-960C-49E4EDB7DF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95701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7DB916-A8CC-4508-BDB7-A7C41CF51D78}" type="datetime1">
              <a:rPr lang="ko-KR" altLang="en-US" smtClean="0"/>
              <a:t>2017-06-07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D3E9B-A789-4DCF-960C-49E4EDB7DF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52482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 altLang="ko-KR" smtClean="0"/>
              <a:t>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ko-KR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80F88-DEEA-4445-973D-596FFE796746}" type="datetime1">
              <a:rPr lang="ko-KR" altLang="en-US" smtClean="0"/>
              <a:t>2017-06-07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D3E9B-A789-4DCF-960C-49E4EDB7DF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63696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altLang="ko-KR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ko-KR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68E8D3-738E-482E-B8E9-37E700B6269C}" type="datetime1">
              <a:rPr lang="ko-KR" altLang="en-US" smtClean="0"/>
              <a:t>2017-06-07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D3E9B-A789-4DCF-960C-49E4EDB7DF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18876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altLang="ko-KR" smtClean="0"/>
              <a:t>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5174896E-ED42-4D61-895F-99B0D2E268F3}" type="datetime1">
              <a:rPr lang="ko-KR" altLang="en-US" smtClean="0"/>
              <a:t>2017-06-07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85CD3E9B-A789-4DCF-960C-49E4EDB7DF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792007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  <p:sldLayoutId id="2147483714" r:id="rId12"/>
    <p:sldLayoutId id="2147483715" r:id="rId13"/>
    <p:sldLayoutId id="2147483716" r:id="rId14"/>
    <p:sldLayoutId id="2147483717" r:id="rId15"/>
    <p:sldLayoutId id="2147483718" r:id="rId16"/>
    <p:sldLayoutId id="2147483719" r:id="rId17"/>
  </p:sldLayoutIdLst>
  <p:hf hdr="0" ftr="0" dt="0"/>
  <p:txStyles>
    <p:titleStyle>
      <a:lvl1pPr algn="ctr" defTabSz="457200" rtl="0" eaLnBrk="1" latinLnBrk="1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icmoon@kaist.ac.kr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7.png"/><Relationship Id="rId18" Type="http://schemas.openxmlformats.org/officeDocument/2006/relationships/image" Target="../media/image42.png"/><Relationship Id="rId26" Type="http://schemas.openxmlformats.org/officeDocument/2006/relationships/image" Target="../media/image50.png"/><Relationship Id="rId39" Type="http://schemas.openxmlformats.org/officeDocument/2006/relationships/image" Target="../media/image76.png"/><Relationship Id="rId21" Type="http://schemas.openxmlformats.org/officeDocument/2006/relationships/image" Target="../media/image45.png"/><Relationship Id="rId34" Type="http://schemas.openxmlformats.org/officeDocument/2006/relationships/image" Target="../media/image71.png"/><Relationship Id="rId42" Type="http://schemas.openxmlformats.org/officeDocument/2006/relationships/image" Target="../media/image79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6" Type="http://schemas.openxmlformats.org/officeDocument/2006/relationships/image" Target="../media/image40.png"/><Relationship Id="rId20" Type="http://schemas.openxmlformats.org/officeDocument/2006/relationships/image" Target="../media/image44.png"/><Relationship Id="rId29" Type="http://schemas.openxmlformats.org/officeDocument/2006/relationships/image" Target="../media/image66.png"/><Relationship Id="rId41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image" Target="../media/image35.png"/><Relationship Id="rId24" Type="http://schemas.openxmlformats.org/officeDocument/2006/relationships/image" Target="../media/image48.png"/><Relationship Id="rId32" Type="http://schemas.openxmlformats.org/officeDocument/2006/relationships/image" Target="../media/image69.png"/><Relationship Id="rId37" Type="http://schemas.openxmlformats.org/officeDocument/2006/relationships/image" Target="../media/image74.png"/><Relationship Id="rId40" Type="http://schemas.openxmlformats.org/officeDocument/2006/relationships/image" Target="../media/image77.png"/><Relationship Id="rId5" Type="http://schemas.openxmlformats.org/officeDocument/2006/relationships/image" Target="../media/image28.png"/><Relationship Id="rId15" Type="http://schemas.openxmlformats.org/officeDocument/2006/relationships/image" Target="../media/image39.png"/><Relationship Id="rId23" Type="http://schemas.openxmlformats.org/officeDocument/2006/relationships/image" Target="../media/image47.png"/><Relationship Id="rId28" Type="http://schemas.openxmlformats.org/officeDocument/2006/relationships/image" Target="../media/image65.png"/><Relationship Id="rId36" Type="http://schemas.openxmlformats.org/officeDocument/2006/relationships/image" Target="../media/image73.png"/><Relationship Id="rId10" Type="http://schemas.openxmlformats.org/officeDocument/2006/relationships/image" Target="../media/image34.png"/><Relationship Id="rId19" Type="http://schemas.openxmlformats.org/officeDocument/2006/relationships/image" Target="../media/image43.png"/><Relationship Id="rId31" Type="http://schemas.openxmlformats.org/officeDocument/2006/relationships/image" Target="../media/image68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Relationship Id="rId14" Type="http://schemas.openxmlformats.org/officeDocument/2006/relationships/image" Target="../media/image38.png"/><Relationship Id="rId22" Type="http://schemas.openxmlformats.org/officeDocument/2006/relationships/image" Target="../media/image46.png"/><Relationship Id="rId27" Type="http://schemas.openxmlformats.org/officeDocument/2006/relationships/image" Target="../media/image51.png"/><Relationship Id="rId30" Type="http://schemas.openxmlformats.org/officeDocument/2006/relationships/image" Target="../media/image67.png"/><Relationship Id="rId35" Type="http://schemas.openxmlformats.org/officeDocument/2006/relationships/image" Target="../media/image72.png"/><Relationship Id="rId43" Type="http://schemas.openxmlformats.org/officeDocument/2006/relationships/image" Target="../media/image80.png"/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12" Type="http://schemas.openxmlformats.org/officeDocument/2006/relationships/image" Target="../media/image36.png"/><Relationship Id="rId17" Type="http://schemas.openxmlformats.org/officeDocument/2006/relationships/image" Target="../media/image41.png"/><Relationship Id="rId25" Type="http://schemas.openxmlformats.org/officeDocument/2006/relationships/image" Target="../media/image49.png"/><Relationship Id="rId33" Type="http://schemas.openxmlformats.org/officeDocument/2006/relationships/image" Target="../media/image70.png"/><Relationship Id="rId38" Type="http://schemas.openxmlformats.org/officeDocument/2006/relationships/image" Target="../media/image7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0.png"/><Relationship Id="rId13" Type="http://schemas.openxmlformats.org/officeDocument/2006/relationships/image" Target="../media/image84.png"/><Relationship Id="rId18" Type="http://schemas.openxmlformats.org/officeDocument/2006/relationships/image" Target="../media/image89.png"/><Relationship Id="rId3" Type="http://schemas.openxmlformats.org/officeDocument/2006/relationships/image" Target="../media/image240.png"/><Relationship Id="rId7" Type="http://schemas.openxmlformats.org/officeDocument/2006/relationships/image" Target="../media/image280.png"/><Relationship Id="rId12" Type="http://schemas.openxmlformats.org/officeDocument/2006/relationships/image" Target="../media/image83.png"/><Relationship Id="rId17" Type="http://schemas.openxmlformats.org/officeDocument/2006/relationships/image" Target="../media/image88.png"/><Relationship Id="rId2" Type="http://schemas.openxmlformats.org/officeDocument/2006/relationships/image" Target="../media/image82.png"/><Relationship Id="rId16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0.png"/><Relationship Id="rId11" Type="http://schemas.openxmlformats.org/officeDocument/2006/relationships/image" Target="../media/image320.png"/><Relationship Id="rId5" Type="http://schemas.openxmlformats.org/officeDocument/2006/relationships/image" Target="../media/image260.png"/><Relationship Id="rId15" Type="http://schemas.openxmlformats.org/officeDocument/2006/relationships/image" Target="../media/image86.png"/><Relationship Id="rId10" Type="http://schemas.openxmlformats.org/officeDocument/2006/relationships/image" Target="../media/image310.png"/><Relationship Id="rId19" Type="http://schemas.openxmlformats.org/officeDocument/2006/relationships/image" Target="../media/image90.png"/><Relationship Id="rId4" Type="http://schemas.openxmlformats.org/officeDocument/2006/relationships/image" Target="../media/image250.png"/><Relationship Id="rId9" Type="http://schemas.openxmlformats.org/officeDocument/2006/relationships/image" Target="../media/image300.png"/><Relationship Id="rId14" Type="http://schemas.openxmlformats.org/officeDocument/2006/relationships/image" Target="../media/image8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13" Type="http://schemas.openxmlformats.org/officeDocument/2006/relationships/image" Target="../media/image84.png"/><Relationship Id="rId18" Type="http://schemas.openxmlformats.org/officeDocument/2006/relationships/image" Target="../media/image89.png"/><Relationship Id="rId3" Type="http://schemas.openxmlformats.org/officeDocument/2006/relationships/image" Target="../media/image92.png"/><Relationship Id="rId7" Type="http://schemas.openxmlformats.org/officeDocument/2006/relationships/image" Target="../media/image96.png"/><Relationship Id="rId12" Type="http://schemas.openxmlformats.org/officeDocument/2006/relationships/image" Target="../media/image83.png"/><Relationship Id="rId17" Type="http://schemas.openxmlformats.org/officeDocument/2006/relationships/image" Target="../media/image88.png"/><Relationship Id="rId2" Type="http://schemas.openxmlformats.org/officeDocument/2006/relationships/image" Target="../media/image91.png"/><Relationship Id="rId16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11" Type="http://schemas.openxmlformats.org/officeDocument/2006/relationships/image" Target="../media/image100.png"/><Relationship Id="rId5" Type="http://schemas.openxmlformats.org/officeDocument/2006/relationships/image" Target="../media/image94.png"/><Relationship Id="rId15" Type="http://schemas.openxmlformats.org/officeDocument/2006/relationships/image" Target="../media/image86.png"/><Relationship Id="rId10" Type="http://schemas.openxmlformats.org/officeDocument/2006/relationships/image" Target="../media/image99.png"/><Relationship Id="rId19" Type="http://schemas.openxmlformats.org/officeDocument/2006/relationships/image" Target="../media/image90.png"/><Relationship Id="rId4" Type="http://schemas.openxmlformats.org/officeDocument/2006/relationships/image" Target="../media/image93.png"/><Relationship Id="rId9" Type="http://schemas.openxmlformats.org/officeDocument/2006/relationships/image" Target="../media/image98.png"/><Relationship Id="rId14" Type="http://schemas.openxmlformats.org/officeDocument/2006/relationships/image" Target="../media/image8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13" Type="http://schemas.openxmlformats.org/officeDocument/2006/relationships/image" Target="../media/image84.png"/><Relationship Id="rId18" Type="http://schemas.openxmlformats.org/officeDocument/2006/relationships/image" Target="../media/image89.png"/><Relationship Id="rId3" Type="http://schemas.openxmlformats.org/officeDocument/2006/relationships/image" Target="../media/image92.png"/><Relationship Id="rId7" Type="http://schemas.openxmlformats.org/officeDocument/2006/relationships/image" Target="../media/image96.png"/><Relationship Id="rId12" Type="http://schemas.openxmlformats.org/officeDocument/2006/relationships/image" Target="../media/image83.png"/><Relationship Id="rId17" Type="http://schemas.openxmlformats.org/officeDocument/2006/relationships/image" Target="../media/image88.png"/><Relationship Id="rId2" Type="http://schemas.openxmlformats.org/officeDocument/2006/relationships/image" Target="../media/image101.png"/><Relationship Id="rId16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11" Type="http://schemas.openxmlformats.org/officeDocument/2006/relationships/image" Target="../media/image100.png"/><Relationship Id="rId5" Type="http://schemas.openxmlformats.org/officeDocument/2006/relationships/image" Target="../media/image94.png"/><Relationship Id="rId15" Type="http://schemas.openxmlformats.org/officeDocument/2006/relationships/image" Target="../media/image86.png"/><Relationship Id="rId10" Type="http://schemas.openxmlformats.org/officeDocument/2006/relationships/image" Target="../media/image99.png"/><Relationship Id="rId19" Type="http://schemas.openxmlformats.org/officeDocument/2006/relationships/image" Target="../media/image90.png"/><Relationship Id="rId4" Type="http://schemas.openxmlformats.org/officeDocument/2006/relationships/image" Target="../media/image93.png"/><Relationship Id="rId9" Type="http://schemas.openxmlformats.org/officeDocument/2006/relationships/image" Target="../media/image98.png"/><Relationship Id="rId14" Type="http://schemas.openxmlformats.org/officeDocument/2006/relationships/image" Target="../media/image8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gif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63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12" Type="http://schemas.openxmlformats.org/officeDocument/2006/relationships/image" Target="../media/image62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11" Type="http://schemas.openxmlformats.org/officeDocument/2006/relationships/image" Target="../media/image61.png"/><Relationship Id="rId5" Type="http://schemas.openxmlformats.org/officeDocument/2006/relationships/image" Target="../media/image55.png"/><Relationship Id="rId10" Type="http://schemas.openxmlformats.org/officeDocument/2006/relationships/image" Target="../media/image60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51966" y="1769540"/>
            <a:ext cx="9440034" cy="1828801"/>
          </a:xfrm>
        </p:spPr>
        <p:txBody>
          <a:bodyPr/>
          <a:lstStyle/>
          <a:p>
            <a:r>
              <a:rPr lang="en-US" altLang="ko-KR" dirty="0"/>
              <a:t>Neural Networks II</a:t>
            </a:r>
            <a:endParaRPr lang="ko-KR" altLang="en-US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51966" y="3598339"/>
            <a:ext cx="9440034" cy="1049867"/>
          </a:xfrm>
        </p:spPr>
        <p:txBody>
          <a:bodyPr>
            <a:normAutofit fontScale="70000" lnSpcReduction="20000"/>
          </a:bodyPr>
          <a:lstStyle/>
          <a:p>
            <a:r>
              <a:rPr lang="en-US" altLang="ko-KR" dirty="0" smtClean="0"/>
              <a:t>Il-Chul Moon</a:t>
            </a:r>
            <a:br>
              <a:rPr lang="en-US" altLang="ko-KR" dirty="0" smtClean="0"/>
            </a:br>
            <a:r>
              <a:rPr lang="en-US" altLang="ko-KR" dirty="0" smtClean="0"/>
              <a:t>Dept. of Industrial and Systems Engineering</a:t>
            </a:r>
            <a:br>
              <a:rPr lang="en-US" altLang="ko-KR" dirty="0" smtClean="0"/>
            </a:br>
            <a:r>
              <a:rPr lang="en-US" altLang="ko-KR" dirty="0" smtClean="0"/>
              <a:t>KAIST</a:t>
            </a:r>
            <a:endParaRPr lang="en-US" altLang="ko-KR" dirty="0"/>
          </a:p>
          <a:p>
            <a:r>
              <a:rPr lang="en-US" altLang="ko-KR" dirty="0" smtClean="0">
                <a:hlinkClick r:id="rId2"/>
              </a:rPr>
              <a:t>icmoon@kaist.ac.kr</a:t>
            </a:r>
            <a:endParaRPr lang="en-US" altLang="ko-KR" dirty="0" smtClean="0"/>
          </a:p>
          <a:p>
            <a:endParaRPr lang="en-US" altLang="ko-KR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438455" y="6477005"/>
            <a:ext cx="753545" cy="365125"/>
          </a:xfrm>
        </p:spPr>
        <p:txBody>
          <a:bodyPr/>
          <a:lstStyle/>
          <a:p>
            <a:fld id="{5201CCC1-3165-4E50-B981-0BF2C62E2716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7645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145" y="456088"/>
            <a:ext cx="6234699" cy="970450"/>
          </a:xfrm>
        </p:spPr>
        <p:txBody>
          <a:bodyPr/>
          <a:lstStyle/>
          <a:p>
            <a:r>
              <a:rPr lang="en-US" altLang="ko-KR" dirty="0" smtClean="0"/>
              <a:t>Pooling Layer</a:t>
            </a:r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467430" y="1702923"/>
                <a:ext cx="5039032" cy="4925144"/>
              </a:xfrm>
            </p:spPr>
            <p:txBody>
              <a:bodyPr/>
              <a:lstStyle/>
              <a:p>
                <a:r>
                  <a:rPr lang="en-US" altLang="ko-KR" dirty="0" smtClean="0"/>
                  <a:t>Pool hidden units in the same neighborhood</a:t>
                </a:r>
              </a:p>
              <a:p>
                <a:pPr lvl="1"/>
                <a:r>
                  <a:rPr lang="en-US" altLang="ko-KR" dirty="0" smtClean="0"/>
                  <a:t>Introduce invariance to local translations</a:t>
                </a:r>
              </a:p>
              <a:p>
                <a:r>
                  <a:rPr lang="en-US" altLang="ko-KR" dirty="0" smtClean="0"/>
                  <a:t>Definition of various pooling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(</m:t>
                        </m:r>
                        <m:sSubSup>
                          <m:sSub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</m:d>
                          </m:sup>
                        </m:sSub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  <m: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d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d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sub>
                        </m:sSub>
                      </m:e>
                    </m:d>
                  </m:oMath>
                </a14:m>
                <a:endParaRPr lang="en-US" altLang="ko-KR" b="0" dirty="0" smtClean="0"/>
              </a:p>
              <a:p>
                <a:pPr lvl="1"/>
                <a:r>
                  <a:rPr lang="en-US" altLang="ko-KR" dirty="0" smtClean="0"/>
                  <a:t>Max pooling :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</a:rPr>
                      <m:t>max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⁡(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dirty="0" smtClean="0"/>
              </a:p>
              <a:p>
                <a:pPr lvl="1"/>
                <a:r>
                  <a:rPr lang="en-US" altLang="ko-KR" dirty="0" smtClean="0"/>
                  <a:t>Average pooling :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ko-KR" alt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467430" y="1702923"/>
                <a:ext cx="5039032" cy="4925144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Oval 4"/>
          <p:cNvSpPr/>
          <p:nvPr/>
        </p:nvSpPr>
        <p:spPr>
          <a:xfrm>
            <a:off x="8763754" y="730731"/>
            <a:ext cx="403123" cy="403123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Oval 5"/>
          <p:cNvSpPr/>
          <p:nvPr/>
        </p:nvSpPr>
        <p:spPr>
          <a:xfrm>
            <a:off x="9363747" y="990389"/>
            <a:ext cx="403123" cy="403123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Oval 6"/>
          <p:cNvSpPr/>
          <p:nvPr/>
        </p:nvSpPr>
        <p:spPr>
          <a:xfrm>
            <a:off x="9973122" y="1299800"/>
            <a:ext cx="403123" cy="403123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Oval 7"/>
          <p:cNvSpPr/>
          <p:nvPr/>
        </p:nvSpPr>
        <p:spPr>
          <a:xfrm>
            <a:off x="10602160" y="1636249"/>
            <a:ext cx="403123" cy="403123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Oval 8"/>
          <p:cNvSpPr/>
          <p:nvPr/>
        </p:nvSpPr>
        <p:spPr>
          <a:xfrm>
            <a:off x="8763754" y="1407649"/>
            <a:ext cx="403123" cy="403123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Oval 9"/>
          <p:cNvSpPr/>
          <p:nvPr/>
        </p:nvSpPr>
        <p:spPr>
          <a:xfrm>
            <a:off x="9363747" y="1667307"/>
            <a:ext cx="403123" cy="403123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Oval 10"/>
          <p:cNvSpPr/>
          <p:nvPr/>
        </p:nvSpPr>
        <p:spPr>
          <a:xfrm>
            <a:off x="9973122" y="1976718"/>
            <a:ext cx="403123" cy="403123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Oval 11"/>
          <p:cNvSpPr/>
          <p:nvPr/>
        </p:nvSpPr>
        <p:spPr>
          <a:xfrm>
            <a:off x="10602160" y="2313167"/>
            <a:ext cx="403123" cy="403123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Oval 12"/>
          <p:cNvSpPr/>
          <p:nvPr/>
        </p:nvSpPr>
        <p:spPr>
          <a:xfrm>
            <a:off x="8763754" y="2116163"/>
            <a:ext cx="403123" cy="403123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Oval 13"/>
          <p:cNvSpPr/>
          <p:nvPr/>
        </p:nvSpPr>
        <p:spPr>
          <a:xfrm>
            <a:off x="9363747" y="2375821"/>
            <a:ext cx="403123" cy="403123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Oval 14"/>
          <p:cNvSpPr/>
          <p:nvPr/>
        </p:nvSpPr>
        <p:spPr>
          <a:xfrm>
            <a:off x="9973122" y="2685232"/>
            <a:ext cx="403123" cy="403123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Oval 15"/>
          <p:cNvSpPr/>
          <p:nvPr/>
        </p:nvSpPr>
        <p:spPr>
          <a:xfrm>
            <a:off x="10602160" y="3021681"/>
            <a:ext cx="403123" cy="403123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Oval 16"/>
          <p:cNvSpPr/>
          <p:nvPr/>
        </p:nvSpPr>
        <p:spPr>
          <a:xfrm>
            <a:off x="8763754" y="2762023"/>
            <a:ext cx="403123" cy="403123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Oval 17"/>
          <p:cNvSpPr/>
          <p:nvPr/>
        </p:nvSpPr>
        <p:spPr>
          <a:xfrm>
            <a:off x="9363747" y="3021681"/>
            <a:ext cx="403123" cy="403123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Oval 18"/>
          <p:cNvSpPr/>
          <p:nvPr/>
        </p:nvSpPr>
        <p:spPr>
          <a:xfrm>
            <a:off x="9973122" y="3331092"/>
            <a:ext cx="403123" cy="403123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Oval 19"/>
          <p:cNvSpPr/>
          <p:nvPr/>
        </p:nvSpPr>
        <p:spPr>
          <a:xfrm>
            <a:off x="10602160" y="3667541"/>
            <a:ext cx="403123" cy="403123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Parallelogram 20"/>
          <p:cNvSpPr/>
          <p:nvPr/>
        </p:nvSpPr>
        <p:spPr>
          <a:xfrm rot="5400000">
            <a:off x="8319600" y="817766"/>
            <a:ext cx="1908691" cy="1207422"/>
          </a:xfrm>
          <a:prstGeom prst="parallelogram">
            <a:avLst>
              <a:gd name="adj" fmla="val 45000"/>
            </a:avLst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9248619" y="3942178"/>
            <a:ext cx="10602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/>
              <a:t>Layer L</a:t>
            </a:r>
            <a:endParaRPr lang="ko-KR" altLang="en-US" sz="2000" b="1" dirty="0"/>
          </a:p>
        </p:txBody>
      </p:sp>
      <p:sp>
        <p:nvSpPr>
          <p:cNvPr id="23" name="Parallelogram 22"/>
          <p:cNvSpPr/>
          <p:nvPr/>
        </p:nvSpPr>
        <p:spPr>
          <a:xfrm rot="5400000">
            <a:off x="9570098" y="1441416"/>
            <a:ext cx="1887826" cy="1272708"/>
          </a:xfrm>
          <a:prstGeom prst="parallelogram">
            <a:avLst>
              <a:gd name="adj" fmla="val 45000"/>
            </a:avLst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Parallelogram 23"/>
          <p:cNvSpPr/>
          <p:nvPr/>
        </p:nvSpPr>
        <p:spPr>
          <a:xfrm rot="5400000">
            <a:off x="8212868" y="2197321"/>
            <a:ext cx="2001832" cy="1223713"/>
          </a:xfrm>
          <a:prstGeom prst="parallelogram">
            <a:avLst>
              <a:gd name="adj" fmla="val 48243"/>
            </a:avLst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Parallelogram 24"/>
          <p:cNvSpPr/>
          <p:nvPr/>
        </p:nvSpPr>
        <p:spPr>
          <a:xfrm rot="5400000">
            <a:off x="9579020" y="2815410"/>
            <a:ext cx="1921994" cy="1324723"/>
          </a:xfrm>
          <a:prstGeom prst="parallelogram">
            <a:avLst>
              <a:gd name="adj" fmla="val 45000"/>
            </a:avLst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Oval 25"/>
          <p:cNvSpPr/>
          <p:nvPr/>
        </p:nvSpPr>
        <p:spPr>
          <a:xfrm>
            <a:off x="9268283" y="4549802"/>
            <a:ext cx="403123" cy="403123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Oval 26"/>
          <p:cNvSpPr/>
          <p:nvPr/>
        </p:nvSpPr>
        <p:spPr>
          <a:xfrm>
            <a:off x="9877658" y="4859213"/>
            <a:ext cx="403123" cy="403123"/>
          </a:xfrm>
          <a:prstGeom prst="ellipse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Oval 27"/>
          <p:cNvSpPr/>
          <p:nvPr/>
        </p:nvSpPr>
        <p:spPr>
          <a:xfrm>
            <a:off x="9268283" y="5258316"/>
            <a:ext cx="403123" cy="403123"/>
          </a:xfrm>
          <a:prstGeom prst="ellipse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Oval 28"/>
          <p:cNvSpPr/>
          <p:nvPr/>
        </p:nvSpPr>
        <p:spPr>
          <a:xfrm>
            <a:off x="9877658" y="5567727"/>
            <a:ext cx="403123" cy="403123"/>
          </a:xfrm>
          <a:prstGeom prst="ellipse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9168051" y="6076185"/>
            <a:ext cx="13631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/>
              <a:t>Layer L+1</a:t>
            </a:r>
            <a:endParaRPr lang="ko-KR" altLang="en-US" sz="2000" b="1" dirty="0"/>
          </a:p>
        </p:txBody>
      </p:sp>
      <p:sp>
        <p:nvSpPr>
          <p:cNvPr id="31" name="Rectangular Callout 30"/>
          <p:cNvSpPr/>
          <p:nvPr/>
        </p:nvSpPr>
        <p:spPr>
          <a:xfrm>
            <a:off x="10081276" y="318976"/>
            <a:ext cx="1356852" cy="671413"/>
          </a:xfrm>
          <a:prstGeom prst="wedgeRectCallout">
            <a:avLst>
              <a:gd name="adj1" fmla="val -65761"/>
              <a:gd name="adj2" fmla="val 50785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Sub-Sampling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84843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38238" y="0"/>
            <a:ext cx="10353762" cy="970450"/>
          </a:xfrm>
        </p:spPr>
        <p:txBody>
          <a:bodyPr/>
          <a:lstStyle/>
          <a:p>
            <a:r>
              <a:rPr lang="en-US" altLang="ko-KR" dirty="0"/>
              <a:t>Example of Convolution Neural Network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2893" y="5096099"/>
            <a:ext cx="7651334" cy="1363409"/>
          </a:xfrm>
        </p:spPr>
        <p:txBody>
          <a:bodyPr>
            <a:normAutofit fontScale="85000" lnSpcReduction="20000"/>
          </a:bodyPr>
          <a:lstStyle/>
          <a:p>
            <a:r>
              <a:rPr lang="en-US" altLang="ko-KR" dirty="0" smtClean="0"/>
              <a:t>Should be able to read the structure presented as the above diagram</a:t>
            </a:r>
          </a:p>
          <a:p>
            <a:r>
              <a:rPr lang="en-US" altLang="ko-KR" dirty="0" smtClean="0"/>
              <a:t>Convolution layer, pooling layer, fully connected layer</a:t>
            </a:r>
          </a:p>
          <a:p>
            <a:r>
              <a:rPr lang="en-US" altLang="ko-KR" dirty="0" smtClean="0"/>
              <a:t>Require to use diverse kernels and carefully calibrated </a:t>
            </a:r>
            <a:r>
              <a:rPr lang="en-US" altLang="ko-KR" dirty="0" err="1" smtClean="0"/>
              <a:t>hyperparameters</a:t>
            </a:r>
            <a:endParaRPr lang="en-US" altLang="ko-KR" dirty="0" smtClean="0"/>
          </a:p>
          <a:p>
            <a:r>
              <a:rPr lang="en-US" altLang="ko-KR" dirty="0" smtClean="0"/>
              <a:t>Still learnable with the back-propagation with some techniques</a:t>
            </a:r>
            <a:endParaRPr lang="ko-KR" alt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7604" y="970450"/>
            <a:ext cx="7810500" cy="394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144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8842" y="0"/>
            <a:ext cx="9573158" cy="970450"/>
          </a:xfrm>
        </p:spPr>
        <p:txBody>
          <a:bodyPr/>
          <a:lstStyle/>
          <a:p>
            <a:r>
              <a:rPr lang="en-US" altLang="ko-KR" i="1" dirty="0" smtClean="0"/>
              <a:t>Detour: </a:t>
            </a:r>
            <a:r>
              <a:rPr lang="en-US" altLang="ko-KR" dirty="0" smtClean="0"/>
              <a:t>Handling Datasets</a:t>
            </a:r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984602" y="1110082"/>
                <a:ext cx="9107423" cy="5532120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altLang="ko-KR" dirty="0" smtClean="0"/>
                  <a:t>Characteristics of Image datasets</a:t>
                </a:r>
              </a:p>
              <a:p>
                <a:pPr lvl="1"/>
                <a:r>
                  <a:rPr lang="en-US" altLang="ko-KR" dirty="0" smtClean="0"/>
                  <a:t>Real valued : 0~255 </a:t>
                </a:r>
                <a:r>
                  <a:rPr lang="en-US" altLang="ko-KR" dirty="0" smtClean="0">
                    <a:sym typeface="Wingdings" panose="05000000000000000000" pitchFamily="2" charset="2"/>
                  </a:rPr>
                  <a:t> Often be normalized with mean and std.</a:t>
                </a:r>
                <a:endParaRPr lang="en-US" altLang="ko-KR" dirty="0" smtClean="0"/>
              </a:p>
              <a:p>
                <a:pPr lvl="1"/>
                <a:r>
                  <a:rPr lang="en-US" altLang="ko-KR" dirty="0" smtClean="0"/>
                  <a:t>Multi channeled : RGB 3 channel</a:t>
                </a:r>
              </a:p>
              <a:p>
                <a:pPr lvl="1"/>
                <a:r>
                  <a:rPr lang="en-US" altLang="ko-KR" dirty="0" smtClean="0"/>
                  <a:t>Dense : no exact zero cases of the data</a:t>
                </a:r>
              </a:p>
              <a:p>
                <a:pPr lvl="1"/>
                <a:r>
                  <a:rPr lang="en-US" altLang="ko-KR" dirty="0" smtClean="0"/>
                  <a:t>Topologically structured : 2D of image, 3D of video (width*height*time)</a:t>
                </a:r>
              </a:p>
              <a:p>
                <a:r>
                  <a:rPr lang="en-US" altLang="ko-KR" dirty="0" smtClean="0"/>
                  <a:t>Characteristics of Text datasets</a:t>
                </a:r>
              </a:p>
              <a:p>
                <a:pPr lvl="1"/>
                <a:r>
                  <a:rPr lang="en-US" altLang="ko-KR" dirty="0" smtClean="0"/>
                  <a:t>Categorical value : “I”, “ate”, “ramen”</a:t>
                </a:r>
              </a:p>
              <a:p>
                <a:pPr lvl="2"/>
                <a:r>
                  <a:rPr lang="en-US" altLang="ko-KR" dirty="0" smtClean="0"/>
                  <a:t>Need an encoding to represent</a:t>
                </a:r>
              </a:p>
              <a:p>
                <a:pPr lvl="2"/>
                <a:r>
                  <a:rPr lang="en-US" altLang="ko-KR" dirty="0" smtClean="0"/>
                  <a:t>Typical encoding scheme : One-Hot encoding</a:t>
                </a:r>
              </a:p>
              <a:p>
                <a:pPr lvl="3"/>
                <a:r>
                  <a:rPr lang="en-US" altLang="ko-KR" dirty="0" smtClean="0"/>
                  <a:t>10 unique words in the entire corpus, 4</a:t>
                </a:r>
                <a:r>
                  <a:rPr lang="en-US" altLang="ko-KR" baseline="30000" dirty="0" smtClean="0"/>
                  <a:t>th</a:t>
                </a:r>
                <a:r>
                  <a:rPr lang="en-US" altLang="ko-KR" dirty="0" smtClean="0"/>
                  <a:t> word, </a:t>
                </a:r>
                <a:r>
                  <a:rPr lang="en-US" altLang="ko-KR" i="1" dirty="0" smtClean="0"/>
                  <a:t>w</a:t>
                </a:r>
                <a:r>
                  <a:rPr lang="en-US" altLang="ko-KR" dirty="0" smtClean="0"/>
                  <a:t>, appears</a:t>
                </a:r>
              </a:p>
              <a:p>
                <a:pPr lvl="4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𝑒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=[0,0,0,1,0,0,0,0,0,0]</m:t>
                    </m:r>
                  </m:oMath>
                </a14:m>
                <a:endParaRPr lang="en-US" altLang="ko-KR" dirty="0" smtClean="0"/>
              </a:p>
              <a:p>
                <a:pPr lvl="4"/>
                <a:r>
                  <a:rPr lang="en-US" altLang="ko-KR" dirty="0" smtClean="0"/>
                  <a:t>No assumption on word similarity</a:t>
                </a:r>
              </a:p>
              <a:p>
                <a:pPr lvl="4"/>
                <a:r>
                  <a:rPr lang="en-US" altLang="ko-KR" dirty="0"/>
                  <a:t>Sparse when encoded</a:t>
                </a:r>
                <a:endParaRPr lang="ko-KR" altLang="en-US" dirty="0"/>
              </a:p>
              <a:p>
                <a:pPr lvl="4"/>
                <a:r>
                  <a:rPr lang="en-US" altLang="ko-KR" dirty="0" smtClean="0"/>
                  <a:t>Becomes a very high dimension : # of unique word can easily go over 10,000</a:t>
                </a:r>
              </a:p>
              <a:p>
                <a:pPr lvl="1"/>
                <a:r>
                  <a:rPr lang="en-US" altLang="ko-KR" dirty="0" smtClean="0"/>
                  <a:t>Single channel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984602" y="1110082"/>
                <a:ext cx="9107423" cy="5532120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41022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91763" y="138883"/>
            <a:ext cx="5113817" cy="543988"/>
          </a:xfrm>
        </p:spPr>
        <p:txBody>
          <a:bodyPr>
            <a:normAutofit fontScale="90000"/>
          </a:bodyPr>
          <a:lstStyle/>
          <a:p>
            <a:r>
              <a:rPr lang="en-US" altLang="ko-KR" i="1" dirty="0" smtClean="0"/>
              <a:t>Detour:</a:t>
            </a:r>
            <a:r>
              <a:rPr lang="en-US" altLang="ko-KR" dirty="0" smtClean="0"/>
              <a:t> Word2Vec</a:t>
            </a:r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715548" y="682871"/>
                <a:ext cx="6213903" cy="6175129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US" altLang="ko-KR" dirty="0" smtClean="0"/>
                  <a:t>Word2Vec</a:t>
                </a:r>
              </a:p>
              <a:p>
                <a:pPr lvl="1"/>
                <a:r>
                  <a:rPr lang="en-US" altLang="ko-KR" dirty="0" smtClean="0"/>
                  <a:t>A continuous and low dimensional representation of words</a:t>
                </a:r>
              </a:p>
              <a:p>
                <a:r>
                  <a:rPr lang="en-US" altLang="ko-KR" dirty="0" smtClean="0"/>
                  <a:t>Modeling approaches</a:t>
                </a:r>
              </a:p>
              <a:p>
                <a:pPr lvl="1"/>
                <a:r>
                  <a:rPr lang="en-US" altLang="ko-KR" dirty="0" smtClean="0"/>
                  <a:t>Continuous Bag-of-Words</a:t>
                </a:r>
              </a:p>
              <a:p>
                <a:pPr lvl="2"/>
                <a:r>
                  <a:rPr lang="en-US" altLang="ko-KR" dirty="0"/>
                  <a:t>Predict a word with surrounding words in a window of length 2</a:t>
                </a:r>
                <a:r>
                  <a:rPr lang="en-US" altLang="ko-KR" i="1" dirty="0"/>
                  <a:t>m</a:t>
                </a:r>
              </a:p>
              <a:p>
                <a:pPr lvl="2"/>
                <a:r>
                  <a:rPr lang="en-US" altLang="ko-KR" dirty="0"/>
                  <a:t>Learning objective function</a:t>
                </a:r>
                <a:r>
                  <a:rPr lang="en-US" altLang="ko-KR" dirty="0" smtClean="0"/>
                  <a:t>: </a:t>
                </a:r>
                <a:br>
                  <a:rPr lang="en-US" altLang="ko-KR" dirty="0" smtClean="0"/>
                </a:b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𝑇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altLang="ko-KR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≠0</m:t>
                            </m:r>
                          </m:sub>
                          <m:sup/>
                          <m:e>
                            <m:r>
                              <m:rPr>
                                <m:sty m:val="p"/>
                              </m:rPr>
                              <a:rPr lang="en-US" altLang="ko-KR">
                                <a:latin typeface="Cambria Math" panose="02040503050406030204" pitchFamily="18" charset="0"/>
                              </a:rPr>
                              <m:t>log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⁡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e>
                    </m:nary>
                  </m:oMath>
                </a14:m>
                <a:endParaRPr lang="en-US" altLang="ko-KR" dirty="0"/>
              </a:p>
              <a:p>
                <a:pPr lvl="1"/>
                <a:r>
                  <a:rPr lang="en-US" altLang="ko-KR" dirty="0" smtClean="0"/>
                  <a:t>Continuous Skip gram</a:t>
                </a:r>
              </a:p>
              <a:p>
                <a:pPr lvl="2"/>
                <a:r>
                  <a:rPr lang="en-US" altLang="ko-KR" dirty="0"/>
                  <a:t>Predict </a:t>
                </a:r>
                <a:r>
                  <a:rPr lang="en-US" altLang="ko-KR" dirty="0" smtClean="0"/>
                  <a:t>surrounding </a:t>
                </a:r>
                <a:r>
                  <a:rPr lang="en-US" altLang="ko-KR" dirty="0"/>
                  <a:t>words </a:t>
                </a:r>
                <a:r>
                  <a:rPr lang="en-US" altLang="ko-KR" dirty="0" smtClean="0"/>
                  <a:t>with a current word in </a:t>
                </a:r>
                <a:r>
                  <a:rPr lang="en-US" altLang="ko-KR" dirty="0"/>
                  <a:t>a window of length 2</a:t>
                </a:r>
                <a:r>
                  <a:rPr lang="en-US" altLang="ko-KR" i="1" dirty="0"/>
                  <a:t>m</a:t>
                </a:r>
              </a:p>
              <a:p>
                <a:pPr lvl="2"/>
                <a:r>
                  <a:rPr lang="en-US" altLang="ko-KR" dirty="0"/>
                  <a:t>Learning objective function: </a:t>
                </a:r>
                <a:r>
                  <a:rPr lang="en-US" altLang="ko-KR" i="1" dirty="0" smtClean="0">
                    <a:latin typeface="Cambria Math" panose="02040503050406030204" pitchFamily="18" charset="0"/>
                  </a:rPr>
                  <a:t/>
                </a:r>
                <a:br>
                  <a:rPr lang="en-US" altLang="ko-KR" i="1" dirty="0" smtClean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𝑇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altLang="ko-KR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≠0</m:t>
                            </m:r>
                          </m:sub>
                          <m:sup/>
                          <m:e>
                            <m:r>
                              <m:rPr>
                                <m:sty m:val="p"/>
                              </m:rPr>
                              <a:rPr lang="en-US" altLang="ko-KR">
                                <a:latin typeface="Cambria Math" panose="02040503050406030204" pitchFamily="18" charset="0"/>
                              </a:rPr>
                              <m:t>log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⁡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lang="en-US" altLang="ko-KR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e>
                    </m:nary>
                  </m:oMath>
                </a14:m>
                <a:endParaRPr lang="en-US" altLang="ko-KR" dirty="0"/>
              </a:p>
              <a:p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dirty="0" smtClean="0"/>
                  <a:t> and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dirty="0" smtClean="0"/>
              </a:p>
              <a:p>
                <a:pPr lvl="1"/>
                <a:r>
                  <a:rPr lang="en-US" altLang="ko-KR" dirty="0" smtClean="0"/>
                  <a:t>Can be modeled as a neural network structure</a:t>
                </a:r>
              </a:p>
              <a:p>
                <a:pPr lvl="2"/>
                <a:r>
                  <a:rPr lang="en-US" altLang="ko-KR" dirty="0" smtClean="0"/>
                  <a:t>With a single hidden layer</a:t>
                </a:r>
              </a:p>
              <a:p>
                <a:pPr lvl="2"/>
                <a:r>
                  <a:rPr lang="en-US" altLang="ko-KR" dirty="0" smtClean="0"/>
                  <a:t>With a soft-max output function</a:t>
                </a:r>
              </a:p>
              <a:p>
                <a:pPr lvl="1"/>
                <a:r>
                  <a:rPr lang="en-US" altLang="ko-KR" dirty="0" smtClean="0"/>
                  <a:t>Hidden layer becomes the low dimensional representation </a:t>
                </a:r>
              </a:p>
              <a:p>
                <a:r>
                  <a:rPr lang="en-US" altLang="ko-KR" dirty="0" smtClean="0"/>
                  <a:t>Introduction of negative sampling</a:t>
                </a: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e>
                    </m:func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+</m:t>
                    </m:r>
                    <m:nary>
                      <m:naryPr>
                        <m:chr m:val="∑"/>
                        <m:limLoc m:val="subSup"/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  <m:e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~</m:t>
                            </m:r>
                            <m:sSub>
                              <m:sSub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d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(1−</m:t>
                        </m:r>
                        <m:func>
                          <m:funcPr>
                            <m:ctrlPr>
                              <a:rPr lang="en-US" altLang="ko-KR" b="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ko-KR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ko-KR" altLang="en-US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d>
                          </m:e>
                        </m:func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altLang="ko-KR" b="0" dirty="0" smtClean="0"/>
              </a:p>
              <a:p>
                <a:pPr lvl="1"/>
                <a:r>
                  <a:rPr lang="en-US" altLang="ko-KR" dirty="0" smtClean="0"/>
                  <a:t>Only positive example cannot set the decision boundary</a:t>
                </a:r>
                <a:endParaRPr lang="ko-KR" alt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15548" y="682871"/>
                <a:ext cx="6213903" cy="6175129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4"/>
              <p:cNvSpPr/>
              <p:nvPr/>
            </p:nvSpPr>
            <p:spPr>
              <a:xfrm>
                <a:off x="8825358" y="3953814"/>
                <a:ext cx="546913" cy="1524000"/>
              </a:xfrm>
              <a:prstGeom prst="rect">
                <a:avLst/>
              </a:prstGeom>
              <a:noFill/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ko-KR" altLang="en-US" sz="2400" dirty="0"/>
              </a:p>
            </p:txBody>
          </p:sp>
        </mc:Choice>
        <mc:Fallback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25358" y="3953814"/>
                <a:ext cx="546913" cy="15240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2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/>
          <p:cNvSpPr/>
          <p:nvPr/>
        </p:nvSpPr>
        <p:spPr>
          <a:xfrm>
            <a:off x="10159080" y="4246323"/>
            <a:ext cx="285135" cy="93898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H</a:t>
            </a:r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/>
              <p:cNvSpPr/>
              <p:nvPr/>
            </p:nvSpPr>
            <p:spPr>
              <a:xfrm>
                <a:off x="11373590" y="3014832"/>
                <a:ext cx="569590" cy="1524000"/>
              </a:xfrm>
              <a:prstGeom prst="rect">
                <a:avLst/>
              </a:prstGeom>
              <a:noFill/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73590" y="3014832"/>
                <a:ext cx="569590" cy="1524000"/>
              </a:xfrm>
              <a:prstGeom prst="rect">
                <a:avLst/>
              </a:prstGeom>
              <a:blipFill>
                <a:blip r:embed="rId4"/>
                <a:stretch>
                  <a:fillRect l="-5208"/>
                </a:stretch>
              </a:blipFill>
              <a:ln>
                <a:solidFill>
                  <a:schemeClr val="tx2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7"/>
              <p:cNvSpPr/>
              <p:nvPr/>
            </p:nvSpPr>
            <p:spPr>
              <a:xfrm>
                <a:off x="11373363" y="4813319"/>
                <a:ext cx="569590" cy="1524000"/>
              </a:xfrm>
              <a:prstGeom prst="rect">
                <a:avLst/>
              </a:prstGeom>
              <a:noFill/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73363" y="4813319"/>
                <a:ext cx="569590" cy="1524000"/>
              </a:xfrm>
              <a:prstGeom prst="rect">
                <a:avLst/>
              </a:prstGeom>
              <a:blipFill>
                <a:blip r:embed="rId5"/>
                <a:stretch>
                  <a:fillRect l="-6250"/>
                </a:stretch>
              </a:blipFill>
              <a:ln>
                <a:solidFill>
                  <a:schemeClr val="tx2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8693128" y="5477814"/>
            <a:ext cx="854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V dim.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9861236" y="5148122"/>
            <a:ext cx="880369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N</a:t>
            </a:r>
            <a:r>
              <a:rPr lang="en-US" altLang="ko-KR" dirty="0"/>
              <a:t> dim.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1230799" y="6339258"/>
            <a:ext cx="854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V dim.</a:t>
            </a:r>
            <a:endParaRPr lang="ko-KR" altLang="en-US" dirty="0"/>
          </a:p>
        </p:txBody>
      </p:sp>
      <p:cxnSp>
        <p:nvCxnSpPr>
          <p:cNvPr id="12" name="Straight Connector 11"/>
          <p:cNvCxnSpPr/>
          <p:nvPr/>
        </p:nvCxnSpPr>
        <p:spPr>
          <a:xfrm flipH="1" flipV="1">
            <a:off x="9372271" y="3953815"/>
            <a:ext cx="786808" cy="292509"/>
          </a:xfrm>
          <a:prstGeom prst="line">
            <a:avLst/>
          </a:prstGeom>
          <a:ln w="38100">
            <a:solidFill>
              <a:schemeClr val="tx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>
            <a:off x="9372271" y="5185306"/>
            <a:ext cx="786808" cy="292509"/>
          </a:xfrm>
          <a:prstGeom prst="line">
            <a:avLst/>
          </a:prstGeom>
          <a:ln w="38100">
            <a:solidFill>
              <a:schemeClr val="tx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10444215" y="3014833"/>
            <a:ext cx="929148" cy="1231491"/>
          </a:xfrm>
          <a:prstGeom prst="line">
            <a:avLst/>
          </a:prstGeom>
          <a:ln w="38100">
            <a:solidFill>
              <a:schemeClr val="tx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10444215" y="4538833"/>
            <a:ext cx="929149" cy="646473"/>
          </a:xfrm>
          <a:prstGeom prst="line">
            <a:avLst/>
          </a:prstGeom>
          <a:ln w="38100">
            <a:solidFill>
              <a:schemeClr val="tx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10444215" y="4246323"/>
            <a:ext cx="929149" cy="566996"/>
          </a:xfrm>
          <a:prstGeom prst="line">
            <a:avLst/>
          </a:prstGeom>
          <a:ln w="38100">
            <a:solidFill>
              <a:schemeClr val="tx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10444215" y="5185305"/>
            <a:ext cx="929149" cy="1152014"/>
          </a:xfrm>
          <a:prstGeom prst="line">
            <a:avLst/>
          </a:prstGeom>
          <a:ln w="38100">
            <a:solidFill>
              <a:schemeClr val="tx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/>
              <p:cNvSpPr txBox="1"/>
              <p:nvPr/>
            </p:nvSpPr>
            <p:spPr>
              <a:xfrm>
                <a:off x="9301349" y="4594442"/>
                <a:ext cx="928652" cy="38151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1349" y="4594442"/>
                <a:ext cx="928652" cy="38151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/>
              <p:cNvSpPr txBox="1"/>
              <p:nvPr/>
            </p:nvSpPr>
            <p:spPr>
              <a:xfrm>
                <a:off x="10478900" y="4017268"/>
                <a:ext cx="933974" cy="38151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2,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78900" y="4017268"/>
                <a:ext cx="933974" cy="38151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2" name="TextBox 31"/>
              <p:cNvSpPr txBox="1"/>
              <p:nvPr/>
            </p:nvSpPr>
            <p:spPr>
              <a:xfrm>
                <a:off x="10502032" y="5031185"/>
                <a:ext cx="933974" cy="38151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3,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02032" y="5031185"/>
                <a:ext cx="933974" cy="38151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3" name="Rectangle 32"/>
              <p:cNvSpPr/>
              <p:nvPr/>
            </p:nvSpPr>
            <p:spPr>
              <a:xfrm>
                <a:off x="8825357" y="222355"/>
                <a:ext cx="569590" cy="1524000"/>
              </a:xfrm>
              <a:prstGeom prst="rect">
                <a:avLst/>
              </a:prstGeom>
              <a:noFill/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>
          <p:sp>
            <p:nvSpPr>
              <p:cNvPr id="33" name="Rectangle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25357" y="222355"/>
                <a:ext cx="569590" cy="1524000"/>
              </a:xfrm>
              <a:prstGeom prst="rect">
                <a:avLst/>
              </a:prstGeom>
              <a:blipFill>
                <a:blip r:embed="rId9"/>
                <a:stretch>
                  <a:fillRect l="-6250"/>
                </a:stretch>
              </a:blipFill>
              <a:ln>
                <a:solidFill>
                  <a:schemeClr val="tx2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4" name="Rectangle 33"/>
              <p:cNvSpPr/>
              <p:nvPr/>
            </p:nvSpPr>
            <p:spPr>
              <a:xfrm>
                <a:off x="8825130" y="2020842"/>
                <a:ext cx="569590" cy="1524000"/>
              </a:xfrm>
              <a:prstGeom prst="rect">
                <a:avLst/>
              </a:prstGeom>
              <a:noFill/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>
          <p:sp>
            <p:nvSpPr>
              <p:cNvPr id="34" name="Rectangle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25130" y="2020842"/>
                <a:ext cx="569590" cy="1524000"/>
              </a:xfrm>
              <a:prstGeom prst="rect">
                <a:avLst/>
              </a:prstGeom>
              <a:blipFill>
                <a:blip r:embed="rId10"/>
                <a:stretch>
                  <a:fillRect l="-6250"/>
                </a:stretch>
              </a:blipFill>
              <a:ln>
                <a:solidFill>
                  <a:schemeClr val="tx2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TextBox 34"/>
          <p:cNvSpPr txBox="1"/>
          <p:nvPr/>
        </p:nvSpPr>
        <p:spPr>
          <a:xfrm>
            <a:off x="8705580" y="3544842"/>
            <a:ext cx="808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V dim.</a:t>
            </a:r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6" name="Rectangle 35"/>
              <p:cNvSpPr/>
              <p:nvPr/>
            </p:nvSpPr>
            <p:spPr>
              <a:xfrm>
                <a:off x="11368240" y="1029740"/>
                <a:ext cx="546913" cy="1524000"/>
              </a:xfrm>
              <a:prstGeom prst="rect">
                <a:avLst/>
              </a:prstGeom>
              <a:noFill/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ko-KR" altLang="en-US" sz="2400" dirty="0"/>
              </a:p>
            </p:txBody>
          </p:sp>
        </mc:Choice>
        <mc:Fallback>
          <p:sp>
            <p:nvSpPr>
              <p:cNvPr id="36" name="Rectangle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68240" y="1029740"/>
                <a:ext cx="546913" cy="152400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solidFill>
                  <a:schemeClr val="tx2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Rectangle 36"/>
          <p:cNvSpPr/>
          <p:nvPr/>
        </p:nvSpPr>
        <p:spPr>
          <a:xfrm>
            <a:off x="10239027" y="1368802"/>
            <a:ext cx="285135" cy="93898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H</a:t>
            </a:r>
            <a:endParaRPr lang="ko-KR" alt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10003910" y="2338529"/>
            <a:ext cx="880369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N</a:t>
            </a:r>
            <a:r>
              <a:rPr lang="en-US" altLang="ko-KR" dirty="0"/>
              <a:t> dim.</a:t>
            </a:r>
            <a:endParaRPr lang="ko-KR" altLang="en-US" dirty="0"/>
          </a:p>
        </p:txBody>
      </p:sp>
      <p:cxnSp>
        <p:nvCxnSpPr>
          <p:cNvPr id="39" name="Straight Connector 38"/>
          <p:cNvCxnSpPr/>
          <p:nvPr/>
        </p:nvCxnSpPr>
        <p:spPr>
          <a:xfrm flipH="1" flipV="1">
            <a:off x="9394722" y="222356"/>
            <a:ext cx="844077" cy="1132588"/>
          </a:xfrm>
          <a:prstGeom prst="line">
            <a:avLst/>
          </a:prstGeom>
          <a:ln w="38100">
            <a:solidFill>
              <a:schemeClr val="tx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H="1" flipV="1">
            <a:off x="9394722" y="1746356"/>
            <a:ext cx="844077" cy="537435"/>
          </a:xfrm>
          <a:prstGeom prst="line">
            <a:avLst/>
          </a:prstGeom>
          <a:ln w="38100">
            <a:solidFill>
              <a:schemeClr val="tx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H="1">
            <a:off x="9394494" y="1377023"/>
            <a:ext cx="844305" cy="643820"/>
          </a:xfrm>
          <a:prstGeom prst="line">
            <a:avLst/>
          </a:prstGeom>
          <a:ln w="38100">
            <a:solidFill>
              <a:schemeClr val="tx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H="1">
            <a:off x="9394266" y="2290792"/>
            <a:ext cx="844533" cy="1264798"/>
          </a:xfrm>
          <a:prstGeom prst="line">
            <a:avLst/>
          </a:prstGeom>
          <a:ln w="38100">
            <a:solidFill>
              <a:schemeClr val="tx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>
            <a:off x="10523934" y="1027873"/>
            <a:ext cx="844078" cy="349150"/>
          </a:xfrm>
          <a:prstGeom prst="line">
            <a:avLst/>
          </a:prstGeom>
          <a:ln w="38100">
            <a:solidFill>
              <a:schemeClr val="tx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H="1" flipV="1">
            <a:off x="10523707" y="2290792"/>
            <a:ext cx="844305" cy="262948"/>
          </a:xfrm>
          <a:prstGeom prst="line">
            <a:avLst/>
          </a:prstGeom>
          <a:ln w="38100">
            <a:solidFill>
              <a:schemeClr val="tx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7" name="TextBox 56"/>
              <p:cNvSpPr txBox="1"/>
              <p:nvPr/>
            </p:nvSpPr>
            <p:spPr>
              <a:xfrm>
                <a:off x="10509392" y="1711592"/>
                <a:ext cx="933974" cy="38151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2,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>
          <p:sp>
            <p:nvSpPr>
              <p:cNvPr id="57" name="TextBox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09392" y="1711592"/>
                <a:ext cx="933974" cy="38151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8" name="TextBox 57"/>
              <p:cNvSpPr txBox="1"/>
              <p:nvPr/>
            </p:nvSpPr>
            <p:spPr>
              <a:xfrm>
                <a:off x="9394265" y="989843"/>
                <a:ext cx="928652" cy="38151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>
          <p:sp>
            <p:nvSpPr>
              <p:cNvPr id="58" name="TextBox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94265" y="989843"/>
                <a:ext cx="928652" cy="38151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9" name="TextBox 58"/>
              <p:cNvSpPr txBox="1"/>
              <p:nvPr/>
            </p:nvSpPr>
            <p:spPr>
              <a:xfrm>
                <a:off x="9459757" y="1979462"/>
                <a:ext cx="928652" cy="38151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>
          <p:sp>
            <p:nvSpPr>
              <p:cNvPr id="59" name="TextBox 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9757" y="1979462"/>
                <a:ext cx="928652" cy="38151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Rectangular Callout 59"/>
          <p:cNvSpPr/>
          <p:nvPr/>
        </p:nvSpPr>
        <p:spPr>
          <a:xfrm>
            <a:off x="10159079" y="360482"/>
            <a:ext cx="1208932" cy="541439"/>
          </a:xfrm>
          <a:prstGeom prst="wedgeRectCallout">
            <a:avLst>
              <a:gd name="adj1" fmla="val -54992"/>
              <a:gd name="adj2" fmla="val 73396"/>
            </a:avLst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Weight Sharing!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55475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7132" y="274639"/>
            <a:ext cx="8375905" cy="609651"/>
          </a:xfrm>
        </p:spPr>
        <p:txBody>
          <a:bodyPr>
            <a:normAutofit fontScale="90000"/>
          </a:bodyPr>
          <a:lstStyle/>
          <a:p>
            <a:r>
              <a:rPr lang="en-US" altLang="ko-KR" dirty="0" smtClean="0"/>
              <a:t>Modeling Temporal Data with NN</a:t>
            </a:r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118404" y="1022616"/>
                <a:ext cx="5448286" cy="2012863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US" altLang="ko-KR" dirty="0" smtClean="0"/>
                  <a:t>Limitation of convolutional neural network</a:t>
                </a:r>
              </a:p>
              <a:p>
                <a:pPr lvl="1"/>
                <a:r>
                  <a:rPr lang="en-US" altLang="ko-KR" dirty="0" smtClean="0"/>
                  <a:t>No temporal modeling in the input and the hidden information</a:t>
                </a:r>
              </a:p>
              <a:p>
                <a:pPr lvl="1"/>
                <a:r>
                  <a:rPr lang="en-US" altLang="ko-KR" dirty="0" smtClean="0"/>
                  <a:t>Need to model the information flow from the previous hidden layer</a:t>
                </a:r>
              </a:p>
              <a:p>
                <a:r>
                  <a:rPr lang="en-US" altLang="ko-KR" dirty="0" smtClean="0"/>
                  <a:t>The definition of Recurrent Neural Network</a:t>
                </a:r>
              </a:p>
              <a:p>
                <a:pPr marL="708660" lvl="2">
                  <a:buClr>
                    <a:schemeClr val="accent1"/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𝑈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𝑊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dirty="0"/>
              </a:p>
              <a:p>
                <a:endParaRPr lang="ko-KR" alt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18404" y="1022616"/>
                <a:ext cx="5448286" cy="201286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타원 17"/>
              <p:cNvSpPr/>
              <p:nvPr/>
            </p:nvSpPr>
            <p:spPr>
              <a:xfrm>
                <a:off x="3788087" y="6017484"/>
                <a:ext cx="430460" cy="430536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6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6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600" dirty="0"/>
              </a:p>
            </p:txBody>
          </p:sp>
        </mc:Choice>
        <mc:Fallback>
          <p:sp>
            <p:nvSpPr>
              <p:cNvPr id="13" name="타원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8087" y="6017484"/>
                <a:ext cx="430460" cy="430536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타원 18"/>
              <p:cNvSpPr/>
              <p:nvPr/>
            </p:nvSpPr>
            <p:spPr>
              <a:xfrm>
                <a:off x="4698896" y="6017484"/>
                <a:ext cx="430460" cy="430536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6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600" i="1" dirty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ko-KR" altLang="en-US" sz="1600" dirty="0"/>
              </a:p>
            </p:txBody>
          </p:sp>
        </mc:Choice>
        <mc:Fallback>
          <p:sp>
            <p:nvSpPr>
              <p:cNvPr id="14" name="타원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8896" y="6017484"/>
                <a:ext cx="430460" cy="430536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타원 19"/>
              <p:cNvSpPr/>
              <p:nvPr/>
            </p:nvSpPr>
            <p:spPr>
              <a:xfrm>
                <a:off x="5609705" y="6017484"/>
                <a:ext cx="430460" cy="430536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6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600" i="1" dirty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ko-KR" altLang="en-US" sz="1600" dirty="0"/>
              </a:p>
            </p:txBody>
          </p:sp>
        </mc:Choice>
        <mc:Fallback>
          <p:sp>
            <p:nvSpPr>
              <p:cNvPr id="15" name="타원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9705" y="6017484"/>
                <a:ext cx="430460" cy="430536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/>
              <p:cNvSpPr txBox="1"/>
              <p:nvPr/>
            </p:nvSpPr>
            <p:spPr>
              <a:xfrm>
                <a:off x="5184587" y="6075021"/>
                <a:ext cx="41068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i="1" dirty="0">
                          <a:latin typeface="Cambria Math" panose="02040503050406030204" pitchFamily="18" charset="0"/>
                        </a:rPr>
                        <m:t>⋅⋅⋅</m:t>
                      </m:r>
                    </m:oMath>
                  </m:oMathPara>
                </a14:m>
                <a:endParaRPr lang="ko-KR" altLang="en-US" sz="1600" dirty="0"/>
              </a:p>
            </p:txBody>
          </p:sp>
        </mc:Choice>
        <mc:Fallback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4587" y="6075021"/>
                <a:ext cx="410689" cy="3385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/>
              <p:cNvSpPr txBox="1"/>
              <p:nvPr/>
            </p:nvSpPr>
            <p:spPr>
              <a:xfrm>
                <a:off x="4273777" y="6075021"/>
                <a:ext cx="41068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i="1" dirty="0">
                          <a:latin typeface="Cambria Math" panose="02040503050406030204" pitchFamily="18" charset="0"/>
                        </a:rPr>
                        <m:t>⋅⋅⋅</m:t>
                      </m:r>
                    </m:oMath>
                  </m:oMathPara>
                </a14:m>
                <a:endParaRPr lang="ko-KR" altLang="en-US" sz="1600" dirty="0"/>
              </a:p>
            </p:txBody>
          </p:sp>
        </mc:Choice>
        <mc:Fallback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3777" y="6075021"/>
                <a:ext cx="410689" cy="3385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타원 23"/>
          <p:cNvSpPr/>
          <p:nvPr/>
        </p:nvSpPr>
        <p:spPr>
          <a:xfrm>
            <a:off x="3788087" y="5085884"/>
            <a:ext cx="430460" cy="43053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20" name="타원 24"/>
          <p:cNvSpPr/>
          <p:nvPr/>
        </p:nvSpPr>
        <p:spPr>
          <a:xfrm>
            <a:off x="4698896" y="5085884"/>
            <a:ext cx="430460" cy="43053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21" name="타원 25"/>
          <p:cNvSpPr/>
          <p:nvPr/>
        </p:nvSpPr>
        <p:spPr>
          <a:xfrm>
            <a:off x="5609705" y="5085884"/>
            <a:ext cx="430460" cy="43053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/>
              <p:cNvSpPr txBox="1"/>
              <p:nvPr/>
            </p:nvSpPr>
            <p:spPr>
              <a:xfrm>
                <a:off x="5184587" y="5143421"/>
                <a:ext cx="41068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i="1" dirty="0">
                          <a:latin typeface="Cambria Math" panose="02040503050406030204" pitchFamily="18" charset="0"/>
                        </a:rPr>
                        <m:t>⋅⋅⋅</m:t>
                      </m:r>
                    </m:oMath>
                  </m:oMathPara>
                </a14:m>
                <a:endParaRPr lang="ko-KR" altLang="en-US" sz="1600" dirty="0"/>
              </a:p>
            </p:txBody>
          </p:sp>
        </mc:Choice>
        <mc:Fallback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4587" y="5143421"/>
                <a:ext cx="410689" cy="33855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/>
              <p:cNvSpPr txBox="1"/>
              <p:nvPr/>
            </p:nvSpPr>
            <p:spPr>
              <a:xfrm>
                <a:off x="4273777" y="5143421"/>
                <a:ext cx="41068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i="1" dirty="0">
                          <a:latin typeface="Cambria Math" panose="02040503050406030204" pitchFamily="18" charset="0"/>
                        </a:rPr>
                        <m:t>⋅⋅⋅</m:t>
                      </m:r>
                    </m:oMath>
                  </m:oMathPara>
                </a14:m>
                <a:endParaRPr lang="ko-KR" altLang="en-US" sz="1600" dirty="0"/>
              </a:p>
            </p:txBody>
          </p:sp>
        </mc:Choice>
        <mc:Fallback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3777" y="5143421"/>
                <a:ext cx="410689" cy="33855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직선 화살표 연결선 29"/>
          <p:cNvCxnSpPr>
            <a:stCxn id="13" idx="0"/>
            <a:endCxn id="19" idx="4"/>
          </p:cNvCxnSpPr>
          <p:nvPr/>
        </p:nvCxnSpPr>
        <p:spPr>
          <a:xfrm flipV="1">
            <a:off x="4003317" y="5516421"/>
            <a:ext cx="0" cy="501065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30"/>
          <p:cNvCxnSpPr>
            <a:stCxn id="13" idx="7"/>
            <a:endCxn id="20" idx="3"/>
          </p:cNvCxnSpPr>
          <p:nvPr/>
        </p:nvCxnSpPr>
        <p:spPr>
          <a:xfrm flipV="1">
            <a:off x="4155508" y="5453371"/>
            <a:ext cx="606428" cy="627165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31"/>
          <p:cNvCxnSpPr>
            <a:stCxn id="13" idx="6"/>
            <a:endCxn id="21" idx="3"/>
          </p:cNvCxnSpPr>
          <p:nvPr/>
        </p:nvCxnSpPr>
        <p:spPr>
          <a:xfrm flipV="1">
            <a:off x="4218548" y="5453371"/>
            <a:ext cx="1454197" cy="779383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32"/>
          <p:cNvCxnSpPr>
            <a:stCxn id="14" idx="0"/>
            <a:endCxn id="20" idx="4"/>
          </p:cNvCxnSpPr>
          <p:nvPr/>
        </p:nvCxnSpPr>
        <p:spPr>
          <a:xfrm flipV="1">
            <a:off x="4914126" y="5516421"/>
            <a:ext cx="0" cy="501065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33"/>
          <p:cNvCxnSpPr>
            <a:stCxn id="14" idx="1"/>
            <a:endCxn id="19" idx="5"/>
          </p:cNvCxnSpPr>
          <p:nvPr/>
        </p:nvCxnSpPr>
        <p:spPr>
          <a:xfrm flipH="1" flipV="1">
            <a:off x="4155508" y="5453371"/>
            <a:ext cx="606428" cy="627165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34"/>
          <p:cNvCxnSpPr>
            <a:stCxn id="14" idx="7"/>
            <a:endCxn id="21" idx="3"/>
          </p:cNvCxnSpPr>
          <p:nvPr/>
        </p:nvCxnSpPr>
        <p:spPr>
          <a:xfrm flipV="1">
            <a:off x="5066318" y="5453371"/>
            <a:ext cx="606427" cy="627165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5"/>
          <p:cNvCxnSpPr>
            <a:stCxn id="15" idx="0"/>
            <a:endCxn id="21" idx="4"/>
          </p:cNvCxnSpPr>
          <p:nvPr/>
        </p:nvCxnSpPr>
        <p:spPr>
          <a:xfrm flipV="1">
            <a:off x="5824935" y="5516421"/>
            <a:ext cx="0" cy="501065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6"/>
          <p:cNvCxnSpPr>
            <a:stCxn id="15" idx="1"/>
            <a:endCxn id="20" idx="5"/>
          </p:cNvCxnSpPr>
          <p:nvPr/>
        </p:nvCxnSpPr>
        <p:spPr>
          <a:xfrm flipH="1" flipV="1">
            <a:off x="5066318" y="5453371"/>
            <a:ext cx="606427" cy="627165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7"/>
          <p:cNvCxnSpPr>
            <a:stCxn id="15" idx="2"/>
            <a:endCxn id="19" idx="5"/>
          </p:cNvCxnSpPr>
          <p:nvPr/>
        </p:nvCxnSpPr>
        <p:spPr>
          <a:xfrm flipH="1" flipV="1">
            <a:off x="4155509" y="5453371"/>
            <a:ext cx="1454197" cy="779383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그림 4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99779" y="5140802"/>
            <a:ext cx="407076" cy="320703"/>
          </a:xfrm>
          <a:prstGeom prst="rect">
            <a:avLst/>
          </a:prstGeom>
        </p:spPr>
      </p:pic>
      <p:pic>
        <p:nvPicPr>
          <p:cNvPr id="38" name="그림 4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12756" y="5138181"/>
            <a:ext cx="407076" cy="320703"/>
          </a:xfrm>
          <a:prstGeom prst="rect">
            <a:avLst/>
          </a:prstGeom>
        </p:spPr>
      </p:pic>
      <p:pic>
        <p:nvPicPr>
          <p:cNvPr id="39" name="그림 4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622367" y="5138181"/>
            <a:ext cx="407076" cy="320703"/>
          </a:xfrm>
          <a:prstGeom prst="rect">
            <a:avLst/>
          </a:prstGeom>
        </p:spPr>
      </p:pic>
      <p:sp>
        <p:nvSpPr>
          <p:cNvPr id="40" name="타원 44"/>
          <p:cNvSpPr/>
          <p:nvPr/>
        </p:nvSpPr>
        <p:spPr>
          <a:xfrm>
            <a:off x="3785444" y="4155462"/>
            <a:ext cx="430460" cy="43053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41" name="타원 45"/>
          <p:cNvSpPr/>
          <p:nvPr/>
        </p:nvSpPr>
        <p:spPr>
          <a:xfrm>
            <a:off x="4696253" y="4155462"/>
            <a:ext cx="430460" cy="43053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42" name="타원 46"/>
          <p:cNvSpPr/>
          <p:nvPr/>
        </p:nvSpPr>
        <p:spPr>
          <a:xfrm>
            <a:off x="5607062" y="4155462"/>
            <a:ext cx="430460" cy="43053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3" name="TextBox 42"/>
              <p:cNvSpPr txBox="1"/>
              <p:nvPr/>
            </p:nvSpPr>
            <p:spPr>
              <a:xfrm>
                <a:off x="5181944" y="4212999"/>
                <a:ext cx="41068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i="1" dirty="0">
                          <a:latin typeface="Cambria Math" panose="02040503050406030204" pitchFamily="18" charset="0"/>
                        </a:rPr>
                        <m:t>⋅⋅⋅</m:t>
                      </m:r>
                    </m:oMath>
                  </m:oMathPara>
                </a14:m>
                <a:endParaRPr lang="ko-KR" altLang="en-US" sz="1600" dirty="0"/>
              </a:p>
            </p:txBody>
          </p:sp>
        </mc:Choice>
        <mc:Fallback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1944" y="4212999"/>
                <a:ext cx="410689" cy="33855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4" name="TextBox 43"/>
              <p:cNvSpPr txBox="1"/>
              <p:nvPr/>
            </p:nvSpPr>
            <p:spPr>
              <a:xfrm>
                <a:off x="4271134" y="4212999"/>
                <a:ext cx="41068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i="1" dirty="0">
                          <a:latin typeface="Cambria Math" panose="02040503050406030204" pitchFamily="18" charset="0"/>
                        </a:rPr>
                        <m:t>⋅⋅⋅</m:t>
                      </m:r>
                    </m:oMath>
                  </m:oMathPara>
                </a14:m>
                <a:endParaRPr lang="ko-KR" altLang="en-US" sz="1600" dirty="0"/>
              </a:p>
            </p:txBody>
          </p:sp>
        </mc:Choice>
        <mc:Fallback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1134" y="4212999"/>
                <a:ext cx="410689" cy="33855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직선 화살표 연결선 50"/>
          <p:cNvCxnSpPr>
            <a:stCxn id="19" idx="0"/>
            <a:endCxn id="40" idx="4"/>
          </p:cNvCxnSpPr>
          <p:nvPr/>
        </p:nvCxnSpPr>
        <p:spPr>
          <a:xfrm flipH="1" flipV="1">
            <a:off x="4000675" y="4585999"/>
            <a:ext cx="2643" cy="499887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51"/>
          <p:cNvCxnSpPr>
            <a:stCxn id="19" idx="7"/>
            <a:endCxn id="41" idx="3"/>
          </p:cNvCxnSpPr>
          <p:nvPr/>
        </p:nvCxnSpPr>
        <p:spPr>
          <a:xfrm flipV="1">
            <a:off x="4155509" y="4522948"/>
            <a:ext cx="603785" cy="625987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52"/>
          <p:cNvCxnSpPr>
            <a:stCxn id="19" idx="6"/>
            <a:endCxn id="42" idx="3"/>
          </p:cNvCxnSpPr>
          <p:nvPr/>
        </p:nvCxnSpPr>
        <p:spPr>
          <a:xfrm flipV="1">
            <a:off x="4218547" y="4522948"/>
            <a:ext cx="1451554" cy="778205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53"/>
          <p:cNvCxnSpPr>
            <a:stCxn id="20" idx="0"/>
            <a:endCxn id="41" idx="4"/>
          </p:cNvCxnSpPr>
          <p:nvPr/>
        </p:nvCxnSpPr>
        <p:spPr>
          <a:xfrm flipH="1" flipV="1">
            <a:off x="4911484" y="4585999"/>
            <a:ext cx="2643" cy="499887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54"/>
          <p:cNvCxnSpPr>
            <a:stCxn id="20" idx="1"/>
            <a:endCxn id="40" idx="5"/>
          </p:cNvCxnSpPr>
          <p:nvPr/>
        </p:nvCxnSpPr>
        <p:spPr>
          <a:xfrm flipH="1" flipV="1">
            <a:off x="4152865" y="4522948"/>
            <a:ext cx="609071" cy="625987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5"/>
          <p:cNvCxnSpPr>
            <a:stCxn id="20" idx="7"/>
            <a:endCxn id="42" idx="3"/>
          </p:cNvCxnSpPr>
          <p:nvPr/>
        </p:nvCxnSpPr>
        <p:spPr>
          <a:xfrm flipV="1">
            <a:off x="5066317" y="4522948"/>
            <a:ext cx="603784" cy="625987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6"/>
          <p:cNvCxnSpPr>
            <a:stCxn id="21" idx="0"/>
            <a:endCxn id="42" idx="4"/>
          </p:cNvCxnSpPr>
          <p:nvPr/>
        </p:nvCxnSpPr>
        <p:spPr>
          <a:xfrm flipH="1" flipV="1">
            <a:off x="5822293" y="4585999"/>
            <a:ext cx="2643" cy="499887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7"/>
          <p:cNvCxnSpPr>
            <a:stCxn id="21" idx="1"/>
            <a:endCxn id="41" idx="5"/>
          </p:cNvCxnSpPr>
          <p:nvPr/>
        </p:nvCxnSpPr>
        <p:spPr>
          <a:xfrm flipH="1" flipV="1">
            <a:off x="5063674" y="4522948"/>
            <a:ext cx="609070" cy="625987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8"/>
          <p:cNvCxnSpPr>
            <a:stCxn id="39" idx="1"/>
            <a:endCxn id="40" idx="5"/>
          </p:cNvCxnSpPr>
          <p:nvPr/>
        </p:nvCxnSpPr>
        <p:spPr>
          <a:xfrm flipH="1" flipV="1">
            <a:off x="4152865" y="4522947"/>
            <a:ext cx="1469503" cy="775584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그림 6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97136" y="4210379"/>
            <a:ext cx="407076" cy="320703"/>
          </a:xfrm>
          <a:prstGeom prst="rect">
            <a:avLst/>
          </a:prstGeom>
        </p:spPr>
      </p:pic>
      <p:pic>
        <p:nvPicPr>
          <p:cNvPr id="59" name="그림 6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10113" y="4207759"/>
            <a:ext cx="407076" cy="320703"/>
          </a:xfrm>
          <a:prstGeom prst="rect">
            <a:avLst/>
          </a:prstGeom>
        </p:spPr>
      </p:pic>
      <p:pic>
        <p:nvPicPr>
          <p:cNvPr id="60" name="그림 6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619724" y="4207759"/>
            <a:ext cx="407076" cy="320703"/>
          </a:xfrm>
          <a:prstGeom prst="rect">
            <a:avLst/>
          </a:prstGeom>
        </p:spPr>
      </p:pic>
      <p:sp>
        <p:nvSpPr>
          <p:cNvPr id="61" name="타원 65"/>
          <p:cNvSpPr/>
          <p:nvPr/>
        </p:nvSpPr>
        <p:spPr>
          <a:xfrm>
            <a:off x="4236734" y="3194734"/>
            <a:ext cx="430460" cy="43053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62" name="타원 66"/>
          <p:cNvSpPr/>
          <p:nvPr/>
        </p:nvSpPr>
        <p:spPr>
          <a:xfrm>
            <a:off x="5147543" y="3194734"/>
            <a:ext cx="430460" cy="43053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3" name="TextBox 62"/>
              <p:cNvSpPr txBox="1"/>
              <p:nvPr/>
            </p:nvSpPr>
            <p:spPr>
              <a:xfrm>
                <a:off x="4722425" y="3252271"/>
                <a:ext cx="41068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i="1" dirty="0">
                          <a:latin typeface="Cambria Math" panose="02040503050406030204" pitchFamily="18" charset="0"/>
                        </a:rPr>
                        <m:t>⋅⋅⋅</m:t>
                      </m:r>
                    </m:oMath>
                  </m:oMathPara>
                </a14:m>
                <a:endParaRPr lang="ko-KR" altLang="en-US" sz="1600" dirty="0"/>
              </a:p>
            </p:txBody>
          </p:sp>
        </mc:Choice>
        <mc:Fallback>
          <p:sp>
            <p:nvSpPr>
              <p:cNvPr id="63" name="TextBox 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2425" y="3252271"/>
                <a:ext cx="410689" cy="33855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4" name="직선 화살표 연결선 68"/>
          <p:cNvCxnSpPr>
            <a:stCxn id="40" idx="0"/>
            <a:endCxn id="61" idx="4"/>
          </p:cNvCxnSpPr>
          <p:nvPr/>
        </p:nvCxnSpPr>
        <p:spPr>
          <a:xfrm flipV="1">
            <a:off x="4000675" y="3625271"/>
            <a:ext cx="451291" cy="530193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9"/>
          <p:cNvCxnSpPr>
            <a:stCxn id="40" idx="7"/>
            <a:endCxn id="62" idx="3"/>
          </p:cNvCxnSpPr>
          <p:nvPr/>
        </p:nvCxnSpPr>
        <p:spPr>
          <a:xfrm flipV="1">
            <a:off x="4152864" y="3562220"/>
            <a:ext cx="1057718" cy="656293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70"/>
          <p:cNvCxnSpPr>
            <a:stCxn id="42" idx="0"/>
            <a:endCxn id="62" idx="4"/>
          </p:cNvCxnSpPr>
          <p:nvPr/>
        </p:nvCxnSpPr>
        <p:spPr>
          <a:xfrm flipH="1" flipV="1">
            <a:off x="5362774" y="3625271"/>
            <a:ext cx="459519" cy="530193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71"/>
          <p:cNvCxnSpPr>
            <a:stCxn id="41" idx="0"/>
            <a:endCxn id="61" idx="4"/>
          </p:cNvCxnSpPr>
          <p:nvPr/>
        </p:nvCxnSpPr>
        <p:spPr>
          <a:xfrm flipH="1" flipV="1">
            <a:off x="4451965" y="3625271"/>
            <a:ext cx="459519" cy="530193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0" name="그림 7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50594" y="3247031"/>
            <a:ext cx="407076" cy="320703"/>
          </a:xfrm>
          <a:prstGeom prst="rect">
            <a:avLst/>
          </a:prstGeom>
        </p:spPr>
      </p:pic>
      <p:pic>
        <p:nvPicPr>
          <p:cNvPr id="71" name="그림 7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60205" y="3247031"/>
            <a:ext cx="407076" cy="320703"/>
          </a:xfrm>
          <a:prstGeom prst="rect">
            <a:avLst/>
          </a:prstGeom>
        </p:spPr>
      </p:pic>
      <p:cxnSp>
        <p:nvCxnSpPr>
          <p:cNvPr id="72" name="직선 화살표 연결선 76"/>
          <p:cNvCxnSpPr>
            <a:stCxn id="41" idx="7"/>
            <a:endCxn id="62" idx="3"/>
          </p:cNvCxnSpPr>
          <p:nvPr/>
        </p:nvCxnSpPr>
        <p:spPr>
          <a:xfrm flipV="1">
            <a:off x="5063674" y="3562220"/>
            <a:ext cx="146908" cy="656293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7"/>
          <p:cNvCxnSpPr>
            <a:stCxn id="42" idx="1"/>
            <a:endCxn id="61" idx="5"/>
          </p:cNvCxnSpPr>
          <p:nvPr/>
        </p:nvCxnSpPr>
        <p:spPr>
          <a:xfrm flipH="1" flipV="1">
            <a:off x="4604155" y="3562220"/>
            <a:ext cx="1065946" cy="656293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74" name="TextBox 73"/>
              <p:cNvSpPr txBox="1"/>
              <p:nvPr/>
            </p:nvSpPr>
            <p:spPr>
              <a:xfrm>
                <a:off x="3747981" y="3074593"/>
                <a:ext cx="61106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1" dirty="0">
                          <a:latin typeface="Cambria Math" panose="02040503050406030204" pitchFamily="18" charset="0"/>
                        </a:rPr>
                        <m:t>𝐟</m:t>
                      </m:r>
                      <m:r>
                        <a:rPr lang="en-US" altLang="ko-KR" sz="1600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1600" b="1" i="1" dirty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altLang="ko-KR" sz="1600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600" dirty="0"/>
              </a:p>
            </p:txBody>
          </p:sp>
        </mc:Choice>
        <mc:Fallback>
          <p:sp>
            <p:nvSpPr>
              <p:cNvPr id="74" name="TextBox 7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7981" y="3074593"/>
                <a:ext cx="611065" cy="338554"/>
              </a:xfrm>
              <a:prstGeom prst="rect">
                <a:avLst/>
              </a:prstGeom>
              <a:blipFill>
                <a:blip r:embed="rId14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5" name="TextBox 74"/>
              <p:cNvSpPr txBox="1"/>
              <p:nvPr/>
            </p:nvSpPr>
            <p:spPr>
              <a:xfrm>
                <a:off x="3700763" y="3672472"/>
                <a:ext cx="665439" cy="3552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6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600" b="1" dirty="0">
                              <a:latin typeface="Cambria Math" panose="02040503050406030204" pitchFamily="18" charset="0"/>
                            </a:rPr>
                            <m:t>𝐖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16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600" i="1" dirty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ko-KR" altLang="en-US" sz="1600" dirty="0"/>
              </a:p>
            </p:txBody>
          </p:sp>
        </mc:Choice>
        <mc:Fallback>
          <p:sp>
            <p:nvSpPr>
              <p:cNvPr id="75" name="TextBox 7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0763" y="3672472"/>
                <a:ext cx="665439" cy="35522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6" name="TextBox 75"/>
              <p:cNvSpPr txBox="1"/>
              <p:nvPr/>
            </p:nvSpPr>
            <p:spPr>
              <a:xfrm>
                <a:off x="3431839" y="4729413"/>
                <a:ext cx="665439" cy="3552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6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600" b="1" dirty="0">
                              <a:latin typeface="Cambria Math" panose="02040503050406030204" pitchFamily="18" charset="0"/>
                            </a:rPr>
                            <m:t>𝐖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16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600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ko-KR" altLang="en-US" sz="1600" dirty="0"/>
              </a:p>
            </p:txBody>
          </p:sp>
        </mc:Choice>
        <mc:Fallback>
          <p:sp>
            <p:nvSpPr>
              <p:cNvPr id="76" name="TextBox 7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1839" y="4729413"/>
                <a:ext cx="665439" cy="35522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7" name="TextBox 76"/>
              <p:cNvSpPr txBox="1"/>
              <p:nvPr/>
            </p:nvSpPr>
            <p:spPr>
              <a:xfrm>
                <a:off x="3026673" y="4181098"/>
                <a:ext cx="859787" cy="3552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6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600" b="1" dirty="0">
                              <a:latin typeface="Cambria Math" panose="02040503050406030204" pitchFamily="18" charset="0"/>
                            </a:rPr>
                            <m:t>𝐡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16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600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  <m:d>
                        <m:dPr>
                          <m:ctrlPr>
                            <a:rPr lang="en-US" altLang="ko-KR" sz="16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600" b="1" dirty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</m:oMath>
                  </m:oMathPara>
                </a14:m>
                <a:endParaRPr lang="ko-KR" altLang="en-US" sz="1600" dirty="0"/>
              </a:p>
            </p:txBody>
          </p:sp>
        </mc:Choice>
        <mc:Fallback>
          <p:sp>
            <p:nvSpPr>
              <p:cNvPr id="77" name="TextBox 7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6673" y="4181098"/>
                <a:ext cx="859787" cy="35522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8" name="TextBox 77"/>
              <p:cNvSpPr txBox="1"/>
              <p:nvPr/>
            </p:nvSpPr>
            <p:spPr>
              <a:xfrm>
                <a:off x="3427224" y="5667336"/>
                <a:ext cx="665439" cy="3552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6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600" b="1" dirty="0">
                              <a:latin typeface="Cambria Math" panose="02040503050406030204" pitchFamily="18" charset="0"/>
                            </a:rPr>
                            <m:t>𝐖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16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600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ko-KR" altLang="en-US" sz="1600" dirty="0"/>
              </a:p>
            </p:txBody>
          </p:sp>
        </mc:Choice>
        <mc:Fallback>
          <p:sp>
            <p:nvSpPr>
              <p:cNvPr id="78" name="TextBox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7224" y="5667336"/>
                <a:ext cx="665439" cy="355225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9" name="TextBox 78"/>
              <p:cNvSpPr txBox="1"/>
              <p:nvPr/>
            </p:nvSpPr>
            <p:spPr>
              <a:xfrm>
                <a:off x="3026673" y="5113714"/>
                <a:ext cx="859787" cy="3552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6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600" b="1" dirty="0">
                              <a:latin typeface="Cambria Math" panose="02040503050406030204" pitchFamily="18" charset="0"/>
                            </a:rPr>
                            <m:t>𝐡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16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600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d>
                        <m:dPr>
                          <m:ctrlPr>
                            <a:rPr lang="en-US" altLang="ko-KR" sz="16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600" b="1" dirty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</m:oMath>
                  </m:oMathPara>
                </a14:m>
                <a:endParaRPr lang="ko-KR" altLang="en-US" sz="1600" dirty="0"/>
              </a:p>
            </p:txBody>
          </p:sp>
        </mc:Choice>
        <mc:Fallback>
          <p:sp>
            <p:nvSpPr>
              <p:cNvPr id="79" name="TextBox 7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6673" y="5113714"/>
                <a:ext cx="859787" cy="355225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Right Arrow 82"/>
          <p:cNvSpPr/>
          <p:nvPr/>
        </p:nvSpPr>
        <p:spPr>
          <a:xfrm>
            <a:off x="6245428" y="3984993"/>
            <a:ext cx="360040" cy="13832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9" name="타원 17"/>
              <p:cNvSpPr/>
              <p:nvPr/>
            </p:nvSpPr>
            <p:spPr>
              <a:xfrm>
                <a:off x="6821678" y="6021632"/>
                <a:ext cx="430460" cy="430536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6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600" i="1" dirty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ko-KR" sz="1600" i="1" dirty="0">
                              <a:latin typeface="Cambria Math" panose="02040503050406030204" pitchFamily="18" charset="0"/>
                            </a:rPr>
                            <m:t>,1</m:t>
                          </m:r>
                        </m:sub>
                      </m:sSub>
                    </m:oMath>
                  </m:oMathPara>
                </a14:m>
                <a:endParaRPr lang="ko-KR" altLang="en-US" sz="1600" dirty="0"/>
              </a:p>
            </p:txBody>
          </p:sp>
        </mc:Choice>
        <mc:Fallback>
          <p:sp>
            <p:nvSpPr>
              <p:cNvPr id="89" name="타원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1678" y="6021632"/>
                <a:ext cx="430460" cy="430536"/>
              </a:xfrm>
              <a:prstGeom prst="ellipse">
                <a:avLst/>
              </a:prstGeom>
              <a:blipFill>
                <a:blip r:embed="rId20"/>
                <a:stretch>
                  <a:fillRect l="-135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0" name="타원 18"/>
              <p:cNvSpPr/>
              <p:nvPr/>
            </p:nvSpPr>
            <p:spPr>
              <a:xfrm>
                <a:off x="7732487" y="6021632"/>
                <a:ext cx="430460" cy="430536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6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600" i="1" dirty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ko-KR" sz="1600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1600" i="1" dirty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ko-KR" altLang="en-US" sz="1600" dirty="0"/>
              </a:p>
            </p:txBody>
          </p:sp>
        </mc:Choice>
        <mc:Fallback>
          <p:sp>
            <p:nvSpPr>
              <p:cNvPr id="90" name="타원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2487" y="6021632"/>
                <a:ext cx="430460" cy="430536"/>
              </a:xfrm>
              <a:prstGeom prst="ellipse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1" name="타원 19"/>
              <p:cNvSpPr/>
              <p:nvPr/>
            </p:nvSpPr>
            <p:spPr>
              <a:xfrm>
                <a:off x="8643296" y="6021632"/>
                <a:ext cx="430460" cy="430536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6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600" i="1" dirty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ko-KR" sz="1600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1600" i="1" dirty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ko-KR" altLang="en-US" sz="1600" dirty="0"/>
              </a:p>
            </p:txBody>
          </p:sp>
        </mc:Choice>
        <mc:Fallback>
          <p:sp>
            <p:nvSpPr>
              <p:cNvPr id="91" name="타원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43296" y="6021632"/>
                <a:ext cx="430460" cy="430536"/>
              </a:xfrm>
              <a:prstGeom prst="ellipse">
                <a:avLst/>
              </a:prstGeom>
              <a:blipFill>
                <a:blip r:embed="rId22"/>
                <a:stretch>
                  <a:fillRect l="-274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2" name="TextBox 91"/>
              <p:cNvSpPr txBox="1"/>
              <p:nvPr/>
            </p:nvSpPr>
            <p:spPr>
              <a:xfrm>
                <a:off x="8218178" y="6079169"/>
                <a:ext cx="41068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i="1" dirty="0">
                          <a:latin typeface="Cambria Math" panose="02040503050406030204" pitchFamily="18" charset="0"/>
                        </a:rPr>
                        <m:t>⋅⋅⋅</m:t>
                      </m:r>
                    </m:oMath>
                  </m:oMathPara>
                </a14:m>
                <a:endParaRPr lang="ko-KR" altLang="en-US" sz="1600" dirty="0"/>
              </a:p>
            </p:txBody>
          </p:sp>
        </mc:Choice>
        <mc:Fallback>
          <p:sp>
            <p:nvSpPr>
              <p:cNvPr id="92" name="TextBox 9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8178" y="6079169"/>
                <a:ext cx="410689" cy="338554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3" name="TextBox 92"/>
              <p:cNvSpPr txBox="1"/>
              <p:nvPr/>
            </p:nvSpPr>
            <p:spPr>
              <a:xfrm>
                <a:off x="7307368" y="6079169"/>
                <a:ext cx="41068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i="1" dirty="0">
                          <a:latin typeface="Cambria Math" panose="02040503050406030204" pitchFamily="18" charset="0"/>
                        </a:rPr>
                        <m:t>⋅⋅⋅</m:t>
                      </m:r>
                    </m:oMath>
                  </m:oMathPara>
                </a14:m>
                <a:endParaRPr lang="ko-KR" altLang="en-US" sz="1600" dirty="0"/>
              </a:p>
            </p:txBody>
          </p:sp>
        </mc:Choice>
        <mc:Fallback>
          <p:sp>
            <p:nvSpPr>
              <p:cNvPr id="93" name="TextBox 9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7368" y="6079169"/>
                <a:ext cx="410689" cy="338554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4" name="타원 17"/>
              <p:cNvSpPr/>
              <p:nvPr/>
            </p:nvSpPr>
            <p:spPr>
              <a:xfrm>
                <a:off x="9413966" y="6006608"/>
                <a:ext cx="430460" cy="430536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1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10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100" i="1" dirty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ko-KR" sz="1100" i="1" dirty="0">
                              <a:latin typeface="Cambria Math" panose="02040503050406030204" pitchFamily="18" charset="0"/>
                            </a:rPr>
                            <m:t>+1</m:t>
                          </m:r>
                          <m:r>
                            <a:rPr lang="en-US" altLang="ko-KR" sz="1100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11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100" dirty="0"/>
              </a:p>
            </p:txBody>
          </p:sp>
        </mc:Choice>
        <mc:Fallback>
          <p:sp>
            <p:nvSpPr>
              <p:cNvPr id="94" name="타원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3966" y="6006608"/>
                <a:ext cx="430460" cy="430536"/>
              </a:xfrm>
              <a:prstGeom prst="ellipse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5" name="타원 18"/>
              <p:cNvSpPr/>
              <p:nvPr/>
            </p:nvSpPr>
            <p:spPr>
              <a:xfrm>
                <a:off x="10324775" y="6006608"/>
                <a:ext cx="430460" cy="430536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1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10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100" i="1" dirty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ko-KR" sz="1100" i="1" dirty="0">
                              <a:latin typeface="Cambria Math" panose="02040503050406030204" pitchFamily="18" charset="0"/>
                            </a:rPr>
                            <m:t>+1</m:t>
                          </m:r>
                          <m:r>
                            <a:rPr lang="en-US" altLang="ko-KR" sz="1100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1100" i="1" dirty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ko-KR" altLang="en-US" sz="1100" dirty="0"/>
              </a:p>
            </p:txBody>
          </p:sp>
        </mc:Choice>
        <mc:Fallback>
          <p:sp>
            <p:nvSpPr>
              <p:cNvPr id="95" name="타원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24775" y="6006608"/>
                <a:ext cx="430460" cy="430536"/>
              </a:xfrm>
              <a:prstGeom prst="ellipse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6" name="타원 19"/>
              <p:cNvSpPr/>
              <p:nvPr/>
            </p:nvSpPr>
            <p:spPr>
              <a:xfrm>
                <a:off x="11235584" y="6006608"/>
                <a:ext cx="430460" cy="430536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1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10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100" i="1" dirty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ko-KR" sz="1100" i="1" dirty="0">
                              <a:latin typeface="Cambria Math" panose="02040503050406030204" pitchFamily="18" charset="0"/>
                            </a:rPr>
                            <m:t>+1,</m:t>
                          </m:r>
                          <m:r>
                            <a:rPr lang="en-US" altLang="ko-KR" sz="1100" i="1" dirty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ko-KR" altLang="en-US" sz="1100" dirty="0"/>
              </a:p>
            </p:txBody>
          </p:sp>
        </mc:Choice>
        <mc:Fallback>
          <p:sp>
            <p:nvSpPr>
              <p:cNvPr id="96" name="타원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35584" y="6006608"/>
                <a:ext cx="430460" cy="430536"/>
              </a:xfrm>
              <a:prstGeom prst="ellipse">
                <a:avLst/>
              </a:prstGeom>
              <a:blipFill>
                <a:blip r:embed="rId27"/>
                <a:stretch>
                  <a:fillRect l="-135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7" name="TextBox 96"/>
              <p:cNvSpPr txBox="1"/>
              <p:nvPr/>
            </p:nvSpPr>
            <p:spPr>
              <a:xfrm>
                <a:off x="10810465" y="6064145"/>
                <a:ext cx="340158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100" i="1" dirty="0">
                          <a:latin typeface="Cambria Math" panose="02040503050406030204" pitchFamily="18" charset="0"/>
                        </a:rPr>
                        <m:t>⋅⋅⋅</m:t>
                      </m:r>
                    </m:oMath>
                  </m:oMathPara>
                </a14:m>
                <a:endParaRPr lang="ko-KR" altLang="en-US" sz="1100" dirty="0"/>
              </a:p>
            </p:txBody>
          </p:sp>
        </mc:Choice>
        <mc:Fallback>
          <p:sp>
            <p:nvSpPr>
              <p:cNvPr id="97" name="TextBox 9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10465" y="6064145"/>
                <a:ext cx="340158" cy="261610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8" name="TextBox 97"/>
              <p:cNvSpPr txBox="1"/>
              <p:nvPr/>
            </p:nvSpPr>
            <p:spPr>
              <a:xfrm>
                <a:off x="9899655" y="6064145"/>
                <a:ext cx="340158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100" i="1" dirty="0">
                          <a:latin typeface="Cambria Math" panose="02040503050406030204" pitchFamily="18" charset="0"/>
                        </a:rPr>
                        <m:t>⋅⋅⋅</m:t>
                      </m:r>
                    </m:oMath>
                  </m:oMathPara>
                </a14:m>
                <a:endParaRPr lang="ko-KR" altLang="en-US" sz="1100" dirty="0"/>
              </a:p>
            </p:txBody>
          </p:sp>
        </mc:Choice>
        <mc:Fallback>
          <p:sp>
            <p:nvSpPr>
              <p:cNvPr id="98" name="TextBox 9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99655" y="6064145"/>
                <a:ext cx="340158" cy="261610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9" name="타원 23"/>
          <p:cNvSpPr/>
          <p:nvPr/>
        </p:nvSpPr>
        <p:spPr>
          <a:xfrm>
            <a:off x="6809016" y="5111412"/>
            <a:ext cx="430460" cy="43053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100" name="타원 24"/>
          <p:cNvSpPr/>
          <p:nvPr/>
        </p:nvSpPr>
        <p:spPr>
          <a:xfrm>
            <a:off x="7719825" y="5111412"/>
            <a:ext cx="430460" cy="43053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101" name="타원 25"/>
          <p:cNvSpPr/>
          <p:nvPr/>
        </p:nvSpPr>
        <p:spPr>
          <a:xfrm>
            <a:off x="8630634" y="5111412"/>
            <a:ext cx="430460" cy="43053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2" name="TextBox 101"/>
              <p:cNvSpPr txBox="1"/>
              <p:nvPr/>
            </p:nvSpPr>
            <p:spPr>
              <a:xfrm>
                <a:off x="8205516" y="5168949"/>
                <a:ext cx="41068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i="1" dirty="0">
                          <a:latin typeface="Cambria Math" panose="02040503050406030204" pitchFamily="18" charset="0"/>
                        </a:rPr>
                        <m:t>⋅⋅⋅</m:t>
                      </m:r>
                    </m:oMath>
                  </m:oMathPara>
                </a14:m>
                <a:endParaRPr lang="ko-KR" altLang="en-US" sz="1600" dirty="0"/>
              </a:p>
            </p:txBody>
          </p:sp>
        </mc:Choice>
        <mc:Fallback>
          <p:sp>
            <p:nvSpPr>
              <p:cNvPr id="102" name="TextBox 10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5516" y="5168949"/>
                <a:ext cx="410689" cy="338554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3" name="TextBox 102"/>
              <p:cNvSpPr txBox="1"/>
              <p:nvPr/>
            </p:nvSpPr>
            <p:spPr>
              <a:xfrm>
                <a:off x="7294706" y="5168949"/>
                <a:ext cx="41068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i="1" dirty="0">
                          <a:latin typeface="Cambria Math" panose="02040503050406030204" pitchFamily="18" charset="0"/>
                        </a:rPr>
                        <m:t>⋅⋅⋅</m:t>
                      </m:r>
                    </m:oMath>
                  </m:oMathPara>
                </a14:m>
                <a:endParaRPr lang="ko-KR" altLang="en-US" sz="1600" dirty="0"/>
              </a:p>
            </p:txBody>
          </p:sp>
        </mc:Choice>
        <mc:Fallback>
          <p:sp>
            <p:nvSpPr>
              <p:cNvPr id="103" name="TextBox 10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4706" y="5168949"/>
                <a:ext cx="410689" cy="338554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4" name="그림 4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20708" y="5166330"/>
            <a:ext cx="407076" cy="320703"/>
          </a:xfrm>
          <a:prstGeom prst="rect">
            <a:avLst/>
          </a:prstGeom>
        </p:spPr>
      </p:pic>
      <p:pic>
        <p:nvPicPr>
          <p:cNvPr id="105" name="그림 4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33685" y="5163709"/>
            <a:ext cx="407076" cy="320703"/>
          </a:xfrm>
          <a:prstGeom prst="rect">
            <a:avLst/>
          </a:prstGeom>
        </p:spPr>
      </p:pic>
      <p:pic>
        <p:nvPicPr>
          <p:cNvPr id="106" name="그림 4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43296" y="5163709"/>
            <a:ext cx="407076" cy="320703"/>
          </a:xfrm>
          <a:prstGeom prst="rect">
            <a:avLst/>
          </a:prstGeom>
        </p:spPr>
      </p:pic>
      <p:sp>
        <p:nvSpPr>
          <p:cNvPr id="107" name="타원 23"/>
          <p:cNvSpPr/>
          <p:nvPr/>
        </p:nvSpPr>
        <p:spPr>
          <a:xfrm>
            <a:off x="9329296" y="4111932"/>
            <a:ext cx="430460" cy="43053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108" name="타원 24"/>
          <p:cNvSpPr/>
          <p:nvPr/>
        </p:nvSpPr>
        <p:spPr>
          <a:xfrm>
            <a:off x="10240105" y="4111932"/>
            <a:ext cx="430460" cy="43053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109" name="타원 25"/>
          <p:cNvSpPr/>
          <p:nvPr/>
        </p:nvSpPr>
        <p:spPr>
          <a:xfrm>
            <a:off x="11150914" y="4111932"/>
            <a:ext cx="430460" cy="43053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0" name="TextBox 109"/>
              <p:cNvSpPr txBox="1"/>
              <p:nvPr/>
            </p:nvSpPr>
            <p:spPr>
              <a:xfrm>
                <a:off x="10725796" y="4169469"/>
                <a:ext cx="41068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i="1" dirty="0">
                          <a:latin typeface="Cambria Math" panose="02040503050406030204" pitchFamily="18" charset="0"/>
                        </a:rPr>
                        <m:t>⋅⋅⋅</m:t>
                      </m:r>
                    </m:oMath>
                  </m:oMathPara>
                </a14:m>
                <a:endParaRPr lang="ko-KR" altLang="en-US" sz="1600" dirty="0"/>
              </a:p>
            </p:txBody>
          </p:sp>
        </mc:Choice>
        <mc:Fallback>
          <p:sp>
            <p:nvSpPr>
              <p:cNvPr id="110" name="TextBox 10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25796" y="4169469"/>
                <a:ext cx="410689" cy="338554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1" name="TextBox 110"/>
              <p:cNvSpPr txBox="1"/>
              <p:nvPr/>
            </p:nvSpPr>
            <p:spPr>
              <a:xfrm>
                <a:off x="9814986" y="4169469"/>
                <a:ext cx="41068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i="1" dirty="0">
                          <a:latin typeface="Cambria Math" panose="02040503050406030204" pitchFamily="18" charset="0"/>
                        </a:rPr>
                        <m:t>⋅⋅⋅</m:t>
                      </m:r>
                    </m:oMath>
                  </m:oMathPara>
                </a14:m>
                <a:endParaRPr lang="ko-KR" altLang="en-US" sz="1600" dirty="0"/>
              </a:p>
            </p:txBody>
          </p:sp>
        </mc:Choice>
        <mc:Fallback>
          <p:sp>
            <p:nvSpPr>
              <p:cNvPr id="111" name="TextBox 1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14986" y="4169469"/>
                <a:ext cx="410689" cy="338554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2" name="그림 4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340988" y="4166850"/>
            <a:ext cx="407076" cy="320703"/>
          </a:xfrm>
          <a:prstGeom prst="rect">
            <a:avLst/>
          </a:prstGeom>
        </p:spPr>
      </p:pic>
      <p:pic>
        <p:nvPicPr>
          <p:cNvPr id="113" name="그림 4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253965" y="4164229"/>
            <a:ext cx="407076" cy="320703"/>
          </a:xfrm>
          <a:prstGeom prst="rect">
            <a:avLst/>
          </a:prstGeom>
        </p:spPr>
      </p:pic>
      <p:pic>
        <p:nvPicPr>
          <p:cNvPr id="114" name="그림 4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163576" y="4164229"/>
            <a:ext cx="407076" cy="320703"/>
          </a:xfrm>
          <a:prstGeom prst="rect">
            <a:avLst/>
          </a:prstGeom>
        </p:spPr>
      </p:pic>
      <p:sp>
        <p:nvSpPr>
          <p:cNvPr id="115" name="타원 65"/>
          <p:cNvSpPr/>
          <p:nvPr/>
        </p:nvSpPr>
        <p:spPr>
          <a:xfrm>
            <a:off x="7300087" y="3134098"/>
            <a:ext cx="430460" cy="43053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116" name="타원 66"/>
          <p:cNvSpPr/>
          <p:nvPr/>
        </p:nvSpPr>
        <p:spPr>
          <a:xfrm>
            <a:off x="8210896" y="3134098"/>
            <a:ext cx="430460" cy="43053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7" name="TextBox 116"/>
              <p:cNvSpPr txBox="1"/>
              <p:nvPr/>
            </p:nvSpPr>
            <p:spPr>
              <a:xfrm>
                <a:off x="7785778" y="3191635"/>
                <a:ext cx="41068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i="1" dirty="0">
                          <a:latin typeface="Cambria Math" panose="02040503050406030204" pitchFamily="18" charset="0"/>
                        </a:rPr>
                        <m:t>⋅⋅⋅</m:t>
                      </m:r>
                    </m:oMath>
                  </m:oMathPara>
                </a14:m>
                <a:endParaRPr lang="ko-KR" altLang="en-US" sz="1600" dirty="0"/>
              </a:p>
            </p:txBody>
          </p:sp>
        </mc:Choice>
        <mc:Fallback>
          <p:sp>
            <p:nvSpPr>
              <p:cNvPr id="117" name="TextBox 1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5778" y="3191635"/>
                <a:ext cx="410689" cy="338554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8" name="그림 7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13947" y="3186395"/>
            <a:ext cx="407076" cy="320703"/>
          </a:xfrm>
          <a:prstGeom prst="rect">
            <a:avLst/>
          </a:prstGeom>
        </p:spPr>
      </p:pic>
      <p:pic>
        <p:nvPicPr>
          <p:cNvPr id="119" name="그림 7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23558" y="3186395"/>
            <a:ext cx="407076" cy="32070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20" name="TextBox 119"/>
              <p:cNvSpPr txBox="1"/>
              <p:nvPr/>
            </p:nvSpPr>
            <p:spPr>
              <a:xfrm>
                <a:off x="6811334" y="3013957"/>
                <a:ext cx="61106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1" dirty="0">
                          <a:latin typeface="Cambria Math" panose="02040503050406030204" pitchFamily="18" charset="0"/>
                        </a:rPr>
                        <m:t>𝐟</m:t>
                      </m:r>
                      <m:r>
                        <a:rPr lang="en-US" altLang="ko-KR" sz="1600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1600" b="1" i="1" dirty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altLang="ko-KR" sz="1600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600" dirty="0"/>
              </a:p>
            </p:txBody>
          </p:sp>
        </mc:Choice>
        <mc:Fallback>
          <p:sp>
            <p:nvSpPr>
              <p:cNvPr id="120" name="TextBox 1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1334" y="3013957"/>
                <a:ext cx="611065" cy="338554"/>
              </a:xfrm>
              <a:prstGeom prst="rect">
                <a:avLst/>
              </a:prstGeom>
              <a:blipFill>
                <a:blip r:embed="rId34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1" name="타원 65"/>
          <p:cNvSpPr/>
          <p:nvPr/>
        </p:nvSpPr>
        <p:spPr>
          <a:xfrm>
            <a:off x="9905037" y="3189220"/>
            <a:ext cx="430460" cy="43053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122" name="타원 66"/>
          <p:cNvSpPr/>
          <p:nvPr/>
        </p:nvSpPr>
        <p:spPr>
          <a:xfrm>
            <a:off x="10815846" y="3189220"/>
            <a:ext cx="430460" cy="43053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3" name="TextBox 122"/>
              <p:cNvSpPr txBox="1"/>
              <p:nvPr/>
            </p:nvSpPr>
            <p:spPr>
              <a:xfrm>
                <a:off x="10390728" y="3246757"/>
                <a:ext cx="41068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i="1" dirty="0">
                          <a:latin typeface="Cambria Math" panose="02040503050406030204" pitchFamily="18" charset="0"/>
                        </a:rPr>
                        <m:t>⋅⋅⋅</m:t>
                      </m:r>
                    </m:oMath>
                  </m:oMathPara>
                </a14:m>
                <a:endParaRPr lang="ko-KR" altLang="en-US" sz="1600" dirty="0"/>
              </a:p>
            </p:txBody>
          </p:sp>
        </mc:Choice>
        <mc:Fallback>
          <p:sp>
            <p:nvSpPr>
              <p:cNvPr id="123" name="TextBox 1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90728" y="3246757"/>
                <a:ext cx="410689" cy="338554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4" name="그림 7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18897" y="3241517"/>
            <a:ext cx="407076" cy="320703"/>
          </a:xfrm>
          <a:prstGeom prst="rect">
            <a:avLst/>
          </a:prstGeom>
        </p:spPr>
      </p:pic>
      <p:pic>
        <p:nvPicPr>
          <p:cNvPr id="125" name="그림 7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828508" y="3241517"/>
            <a:ext cx="407076" cy="32070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26" name="TextBox 125"/>
              <p:cNvSpPr txBox="1"/>
              <p:nvPr/>
            </p:nvSpPr>
            <p:spPr>
              <a:xfrm>
                <a:off x="9416284" y="3069079"/>
                <a:ext cx="61106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1" dirty="0">
                          <a:latin typeface="Cambria Math" panose="02040503050406030204" pitchFamily="18" charset="0"/>
                        </a:rPr>
                        <m:t>𝐟</m:t>
                      </m:r>
                      <m:r>
                        <a:rPr lang="en-US" altLang="ko-KR" sz="1600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1600" b="1" i="1" dirty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altLang="ko-KR" sz="1600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600" dirty="0"/>
              </a:p>
            </p:txBody>
          </p:sp>
        </mc:Choice>
        <mc:Fallback>
          <p:sp>
            <p:nvSpPr>
              <p:cNvPr id="126" name="TextBox 1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6284" y="3069079"/>
                <a:ext cx="611065" cy="338554"/>
              </a:xfrm>
              <a:prstGeom prst="rect">
                <a:avLst/>
              </a:prstGeom>
              <a:blipFill>
                <a:blip r:embed="rId36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7" name="TextBox 126"/>
              <p:cNvSpPr txBox="1"/>
              <p:nvPr/>
            </p:nvSpPr>
            <p:spPr>
              <a:xfrm>
                <a:off x="8566690" y="3868322"/>
                <a:ext cx="1147558" cy="3552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6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600" b="1" dirty="0">
                              <a:latin typeface="Cambria Math" panose="02040503050406030204" pitchFamily="18" charset="0"/>
                            </a:rPr>
                            <m:t>𝐡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16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600" i="1" dirty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ko-KR" sz="1600" i="1" dirty="0">
                                  <a:latin typeface="Cambria Math" panose="02040503050406030204" pitchFamily="18" charset="0"/>
                                </a:rPr>
                                <m:t>+1,1</m:t>
                              </m:r>
                            </m:e>
                          </m:d>
                        </m:sup>
                      </m:sSup>
                      <m:d>
                        <m:dPr>
                          <m:ctrlPr>
                            <a:rPr lang="en-US" altLang="ko-KR" sz="16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600" b="1" dirty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</m:oMath>
                  </m:oMathPara>
                </a14:m>
                <a:endParaRPr lang="ko-KR" altLang="en-US" sz="1600" dirty="0"/>
              </a:p>
            </p:txBody>
          </p:sp>
        </mc:Choice>
        <mc:Fallback>
          <p:sp>
            <p:nvSpPr>
              <p:cNvPr id="127" name="TextBox 1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6690" y="3868322"/>
                <a:ext cx="1147558" cy="355225"/>
              </a:xfrm>
              <a:prstGeom prst="rect">
                <a:avLst/>
              </a:prstGeom>
              <a:blipFill>
                <a:blip r:embed="rId3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8" name="TextBox 127"/>
              <p:cNvSpPr txBox="1"/>
              <p:nvPr/>
            </p:nvSpPr>
            <p:spPr>
              <a:xfrm>
                <a:off x="6125675" y="5453371"/>
                <a:ext cx="951992" cy="3552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6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600" b="1" dirty="0">
                              <a:latin typeface="Cambria Math" panose="02040503050406030204" pitchFamily="18" charset="0"/>
                            </a:rPr>
                            <m:t>𝐡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16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600" i="1" dirty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ko-KR" sz="1600" i="1" dirty="0">
                                  <a:latin typeface="Cambria Math" panose="02040503050406030204" pitchFamily="18" charset="0"/>
                                </a:rPr>
                                <m:t>,1</m:t>
                              </m:r>
                            </m:e>
                          </m:d>
                        </m:sup>
                      </m:sSup>
                      <m:d>
                        <m:dPr>
                          <m:ctrlPr>
                            <a:rPr lang="en-US" altLang="ko-KR" sz="16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600" b="1" dirty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</m:oMath>
                  </m:oMathPara>
                </a14:m>
                <a:endParaRPr lang="ko-KR" altLang="en-US" sz="1600" dirty="0"/>
              </a:p>
            </p:txBody>
          </p:sp>
        </mc:Choice>
        <mc:Fallback>
          <p:sp>
            <p:nvSpPr>
              <p:cNvPr id="128" name="TextBox 1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5675" y="5453371"/>
                <a:ext cx="951992" cy="355225"/>
              </a:xfrm>
              <a:prstGeom prst="rect">
                <a:avLst/>
              </a:prstGeom>
              <a:blipFill>
                <a:blip r:embed="rId3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9" name="TextBox 128"/>
              <p:cNvSpPr txBox="1"/>
              <p:nvPr/>
            </p:nvSpPr>
            <p:spPr>
              <a:xfrm>
                <a:off x="6111309" y="5774379"/>
                <a:ext cx="665439" cy="3552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6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600" b="1" dirty="0">
                              <a:latin typeface="Cambria Math" panose="02040503050406030204" pitchFamily="18" charset="0"/>
                            </a:rPr>
                            <m:t>𝐖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16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600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ko-KR" altLang="en-US" sz="1600" dirty="0"/>
              </a:p>
            </p:txBody>
          </p:sp>
        </mc:Choice>
        <mc:Fallback>
          <p:sp>
            <p:nvSpPr>
              <p:cNvPr id="129" name="TextBox 1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1309" y="5774379"/>
                <a:ext cx="665439" cy="355225"/>
              </a:xfrm>
              <a:prstGeom prst="rect">
                <a:avLst/>
              </a:prstGeom>
              <a:blipFill>
                <a:blip r:embed="rId3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0" name="TextBox 129"/>
              <p:cNvSpPr txBox="1"/>
              <p:nvPr/>
            </p:nvSpPr>
            <p:spPr>
              <a:xfrm>
                <a:off x="11122103" y="5509289"/>
                <a:ext cx="665439" cy="3552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6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600" b="1" dirty="0">
                              <a:latin typeface="Cambria Math" panose="02040503050406030204" pitchFamily="18" charset="0"/>
                            </a:rPr>
                            <m:t>𝐖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16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600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ko-KR" altLang="en-US" sz="1600" dirty="0"/>
              </a:p>
            </p:txBody>
          </p:sp>
        </mc:Choice>
        <mc:Fallback>
          <p:sp>
            <p:nvSpPr>
              <p:cNvPr id="130" name="TextBox 1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22103" y="5509289"/>
                <a:ext cx="665439" cy="355225"/>
              </a:xfrm>
              <a:prstGeom prst="rect">
                <a:avLst/>
              </a:prstGeom>
              <a:blipFill>
                <a:blip r:embed="rId4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1" name="TextBox 130"/>
              <p:cNvSpPr txBox="1"/>
              <p:nvPr/>
            </p:nvSpPr>
            <p:spPr>
              <a:xfrm>
                <a:off x="11088953" y="3604750"/>
                <a:ext cx="665439" cy="3552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6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600" b="1" dirty="0">
                              <a:latin typeface="Cambria Math" panose="02040503050406030204" pitchFamily="18" charset="0"/>
                            </a:rPr>
                            <m:t>𝐖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16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600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ko-KR" altLang="en-US" sz="1600" dirty="0"/>
              </a:p>
            </p:txBody>
          </p:sp>
        </mc:Choice>
        <mc:Fallback>
          <p:sp>
            <p:nvSpPr>
              <p:cNvPr id="131" name="TextBox 1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88953" y="3604750"/>
                <a:ext cx="665439" cy="355225"/>
              </a:xfrm>
              <a:prstGeom prst="rect">
                <a:avLst/>
              </a:prstGeom>
              <a:blipFill>
                <a:blip r:embed="rId4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2" name="TextBox 131"/>
              <p:cNvSpPr txBox="1"/>
              <p:nvPr/>
            </p:nvSpPr>
            <p:spPr>
              <a:xfrm>
                <a:off x="6475986" y="3551688"/>
                <a:ext cx="665439" cy="3552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6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600" b="1" dirty="0">
                              <a:latin typeface="Cambria Math" panose="02040503050406030204" pitchFamily="18" charset="0"/>
                            </a:rPr>
                            <m:t>𝐖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16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600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ko-KR" altLang="en-US" sz="1600" dirty="0"/>
              </a:p>
            </p:txBody>
          </p:sp>
        </mc:Choice>
        <mc:Fallback>
          <p:sp>
            <p:nvSpPr>
              <p:cNvPr id="132" name="TextBox 1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5986" y="3551688"/>
                <a:ext cx="665439" cy="355225"/>
              </a:xfrm>
              <a:prstGeom prst="rect">
                <a:avLst/>
              </a:prstGeom>
              <a:blipFill>
                <a:blip r:embed="rId4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3" name="TextBox 132"/>
              <p:cNvSpPr txBox="1"/>
              <p:nvPr/>
            </p:nvSpPr>
            <p:spPr>
              <a:xfrm>
                <a:off x="8675249" y="4279854"/>
                <a:ext cx="604653" cy="3552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6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600" b="1" dirty="0">
                              <a:latin typeface="Cambria Math" panose="02040503050406030204" pitchFamily="18" charset="0"/>
                            </a:rPr>
                            <m:t>𝐔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16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600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ko-KR" altLang="en-US" sz="1600" dirty="0"/>
              </a:p>
            </p:txBody>
          </p:sp>
        </mc:Choice>
        <mc:Fallback>
          <p:sp>
            <p:nvSpPr>
              <p:cNvPr id="133" name="TextBox 1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5249" y="4279854"/>
                <a:ext cx="604653" cy="355225"/>
              </a:xfrm>
              <a:prstGeom prst="rect">
                <a:avLst/>
              </a:prstGeom>
              <a:blipFill>
                <a:blip r:embed="rId4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4" name="직선 화살표 연결선 70"/>
          <p:cNvCxnSpPr>
            <a:stCxn id="99" idx="0"/>
            <a:endCxn id="116" idx="4"/>
          </p:cNvCxnSpPr>
          <p:nvPr/>
        </p:nvCxnSpPr>
        <p:spPr>
          <a:xfrm flipV="1">
            <a:off x="7024246" y="3564634"/>
            <a:ext cx="1401880" cy="1546778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직선 화살표 연결선 70"/>
          <p:cNvCxnSpPr>
            <a:stCxn id="100" idx="0"/>
            <a:endCxn id="116" idx="4"/>
          </p:cNvCxnSpPr>
          <p:nvPr/>
        </p:nvCxnSpPr>
        <p:spPr>
          <a:xfrm flipV="1">
            <a:off x="7935056" y="3564634"/>
            <a:ext cx="491071" cy="1546778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직선 화살표 연결선 70"/>
          <p:cNvCxnSpPr>
            <a:stCxn id="101" idx="0"/>
            <a:endCxn id="116" idx="4"/>
          </p:cNvCxnSpPr>
          <p:nvPr/>
        </p:nvCxnSpPr>
        <p:spPr>
          <a:xfrm flipH="1" flipV="1">
            <a:off x="8426126" y="3564634"/>
            <a:ext cx="419738" cy="1546778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직선 화살표 연결선 70"/>
          <p:cNvCxnSpPr>
            <a:stCxn id="101" idx="0"/>
            <a:endCxn id="115" idx="4"/>
          </p:cNvCxnSpPr>
          <p:nvPr/>
        </p:nvCxnSpPr>
        <p:spPr>
          <a:xfrm flipH="1" flipV="1">
            <a:off x="7515318" y="3564634"/>
            <a:ext cx="1330547" cy="1546778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직선 화살표 연결선 70"/>
          <p:cNvCxnSpPr>
            <a:stCxn id="100" idx="0"/>
            <a:endCxn id="115" idx="4"/>
          </p:cNvCxnSpPr>
          <p:nvPr/>
        </p:nvCxnSpPr>
        <p:spPr>
          <a:xfrm flipH="1" flipV="1">
            <a:off x="7515317" y="3564634"/>
            <a:ext cx="419738" cy="1546778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직선 화살표 연결선 70"/>
          <p:cNvCxnSpPr>
            <a:stCxn id="99" idx="0"/>
            <a:endCxn id="115" idx="4"/>
          </p:cNvCxnSpPr>
          <p:nvPr/>
        </p:nvCxnSpPr>
        <p:spPr>
          <a:xfrm flipV="1">
            <a:off x="7024247" y="3564634"/>
            <a:ext cx="491071" cy="1546778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직선 화살표 연결선 70"/>
          <p:cNvCxnSpPr>
            <a:stCxn id="89" idx="0"/>
          </p:cNvCxnSpPr>
          <p:nvPr/>
        </p:nvCxnSpPr>
        <p:spPr>
          <a:xfrm flipH="1" flipV="1">
            <a:off x="7034014" y="5516420"/>
            <a:ext cx="2895" cy="505212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직선 화살표 연결선 70"/>
          <p:cNvCxnSpPr>
            <a:stCxn id="89" idx="0"/>
            <a:endCxn id="100" idx="4"/>
          </p:cNvCxnSpPr>
          <p:nvPr/>
        </p:nvCxnSpPr>
        <p:spPr>
          <a:xfrm flipV="1">
            <a:off x="7036909" y="5541948"/>
            <a:ext cx="898147" cy="479684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직선 화살표 연결선 70"/>
          <p:cNvCxnSpPr>
            <a:stCxn id="89" idx="0"/>
            <a:endCxn id="101" idx="4"/>
          </p:cNvCxnSpPr>
          <p:nvPr/>
        </p:nvCxnSpPr>
        <p:spPr>
          <a:xfrm flipV="1">
            <a:off x="7036908" y="5541948"/>
            <a:ext cx="1808956" cy="479684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직선 화살표 연결선 70"/>
          <p:cNvCxnSpPr>
            <a:stCxn id="90" idx="0"/>
            <a:endCxn id="100" idx="4"/>
          </p:cNvCxnSpPr>
          <p:nvPr/>
        </p:nvCxnSpPr>
        <p:spPr>
          <a:xfrm flipH="1" flipV="1">
            <a:off x="7935055" y="5541948"/>
            <a:ext cx="12662" cy="479684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직선 화살표 연결선 70"/>
          <p:cNvCxnSpPr>
            <a:stCxn id="91" idx="0"/>
            <a:endCxn id="101" idx="4"/>
          </p:cNvCxnSpPr>
          <p:nvPr/>
        </p:nvCxnSpPr>
        <p:spPr>
          <a:xfrm flipH="1" flipV="1">
            <a:off x="8845864" y="5541948"/>
            <a:ext cx="12662" cy="479684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직선 화살표 연결선 70"/>
          <p:cNvCxnSpPr>
            <a:stCxn id="91" idx="0"/>
            <a:endCxn id="100" idx="4"/>
          </p:cNvCxnSpPr>
          <p:nvPr/>
        </p:nvCxnSpPr>
        <p:spPr>
          <a:xfrm flipH="1" flipV="1">
            <a:off x="7935056" y="5541948"/>
            <a:ext cx="923471" cy="479684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직선 화살표 연결선 70"/>
          <p:cNvCxnSpPr>
            <a:stCxn id="90" idx="0"/>
            <a:endCxn id="101" idx="4"/>
          </p:cNvCxnSpPr>
          <p:nvPr/>
        </p:nvCxnSpPr>
        <p:spPr>
          <a:xfrm flipV="1">
            <a:off x="7947718" y="5541948"/>
            <a:ext cx="898147" cy="479684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직선 화살표 연결선 70"/>
          <p:cNvCxnSpPr>
            <a:stCxn id="90" idx="0"/>
          </p:cNvCxnSpPr>
          <p:nvPr/>
        </p:nvCxnSpPr>
        <p:spPr>
          <a:xfrm flipH="1" flipV="1">
            <a:off x="7021351" y="5509288"/>
            <a:ext cx="926366" cy="512344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직선 화살표 연결선 70"/>
          <p:cNvCxnSpPr>
            <a:stCxn id="91" idx="0"/>
            <a:endCxn id="99" idx="4"/>
          </p:cNvCxnSpPr>
          <p:nvPr/>
        </p:nvCxnSpPr>
        <p:spPr>
          <a:xfrm flipH="1" flipV="1">
            <a:off x="7024246" y="5541948"/>
            <a:ext cx="1834280" cy="479684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직선 화살표 연결선 70"/>
          <p:cNvCxnSpPr>
            <a:stCxn id="99" idx="0"/>
            <a:endCxn id="107" idx="3"/>
          </p:cNvCxnSpPr>
          <p:nvPr/>
        </p:nvCxnSpPr>
        <p:spPr>
          <a:xfrm flipV="1">
            <a:off x="7024247" y="4479418"/>
            <a:ext cx="2368089" cy="631995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직선 화살표 연결선 70"/>
          <p:cNvCxnSpPr>
            <a:stCxn id="99" idx="0"/>
            <a:endCxn id="108" idx="4"/>
          </p:cNvCxnSpPr>
          <p:nvPr/>
        </p:nvCxnSpPr>
        <p:spPr>
          <a:xfrm flipV="1">
            <a:off x="7024247" y="4542468"/>
            <a:ext cx="3431089" cy="568944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직선 화살표 연결선 70"/>
          <p:cNvCxnSpPr>
            <a:stCxn id="99" idx="0"/>
            <a:endCxn id="109" idx="4"/>
          </p:cNvCxnSpPr>
          <p:nvPr/>
        </p:nvCxnSpPr>
        <p:spPr>
          <a:xfrm flipV="1">
            <a:off x="7024246" y="4542468"/>
            <a:ext cx="4341898" cy="568944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직선 화살표 연결선 70"/>
          <p:cNvCxnSpPr>
            <a:stCxn id="100" idx="0"/>
            <a:endCxn id="107" idx="3"/>
          </p:cNvCxnSpPr>
          <p:nvPr/>
        </p:nvCxnSpPr>
        <p:spPr>
          <a:xfrm flipV="1">
            <a:off x="7935055" y="4479418"/>
            <a:ext cx="1457280" cy="631995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70"/>
          <p:cNvCxnSpPr>
            <a:stCxn id="100" idx="0"/>
            <a:endCxn id="108" idx="4"/>
          </p:cNvCxnSpPr>
          <p:nvPr/>
        </p:nvCxnSpPr>
        <p:spPr>
          <a:xfrm flipV="1">
            <a:off x="7935055" y="4542468"/>
            <a:ext cx="2520280" cy="568944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직선 화살표 연결선 70"/>
          <p:cNvCxnSpPr>
            <a:stCxn id="100" idx="0"/>
            <a:endCxn id="109" idx="4"/>
          </p:cNvCxnSpPr>
          <p:nvPr/>
        </p:nvCxnSpPr>
        <p:spPr>
          <a:xfrm flipV="1">
            <a:off x="7935056" y="4542468"/>
            <a:ext cx="3431089" cy="568944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직선 화살표 연결선 70"/>
          <p:cNvCxnSpPr>
            <a:stCxn id="101" idx="0"/>
            <a:endCxn id="107" idx="4"/>
          </p:cNvCxnSpPr>
          <p:nvPr/>
        </p:nvCxnSpPr>
        <p:spPr>
          <a:xfrm flipV="1">
            <a:off x="8845864" y="4542468"/>
            <a:ext cx="698662" cy="568944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직선 화살표 연결선 70"/>
          <p:cNvCxnSpPr>
            <a:stCxn id="101" idx="0"/>
            <a:endCxn id="108" idx="4"/>
          </p:cNvCxnSpPr>
          <p:nvPr/>
        </p:nvCxnSpPr>
        <p:spPr>
          <a:xfrm flipV="1">
            <a:off x="8845865" y="4542468"/>
            <a:ext cx="1609471" cy="568944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직선 화살표 연결선 70"/>
          <p:cNvCxnSpPr>
            <a:stCxn id="101" idx="0"/>
            <a:endCxn id="109" idx="4"/>
          </p:cNvCxnSpPr>
          <p:nvPr/>
        </p:nvCxnSpPr>
        <p:spPr>
          <a:xfrm flipV="1">
            <a:off x="8845864" y="4542468"/>
            <a:ext cx="2520280" cy="568944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직선 화살표 연결선 70"/>
          <p:cNvCxnSpPr>
            <a:stCxn id="109" idx="0"/>
            <a:endCxn id="122" idx="4"/>
          </p:cNvCxnSpPr>
          <p:nvPr/>
        </p:nvCxnSpPr>
        <p:spPr>
          <a:xfrm flipH="1" flipV="1">
            <a:off x="11031076" y="3619756"/>
            <a:ext cx="335068" cy="492176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직선 화살표 연결선 70"/>
          <p:cNvCxnSpPr>
            <a:stCxn id="109" idx="0"/>
            <a:endCxn id="121" idx="4"/>
          </p:cNvCxnSpPr>
          <p:nvPr/>
        </p:nvCxnSpPr>
        <p:spPr>
          <a:xfrm flipH="1" flipV="1">
            <a:off x="10120268" y="3619756"/>
            <a:ext cx="1245877" cy="492176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직선 화살표 연결선 70"/>
          <p:cNvCxnSpPr>
            <a:stCxn id="108" idx="0"/>
            <a:endCxn id="122" idx="4"/>
          </p:cNvCxnSpPr>
          <p:nvPr/>
        </p:nvCxnSpPr>
        <p:spPr>
          <a:xfrm flipV="1">
            <a:off x="10455336" y="3619756"/>
            <a:ext cx="575741" cy="492176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직선 화살표 연결선 70"/>
          <p:cNvCxnSpPr>
            <a:stCxn id="108" idx="0"/>
            <a:endCxn id="121" idx="4"/>
          </p:cNvCxnSpPr>
          <p:nvPr/>
        </p:nvCxnSpPr>
        <p:spPr>
          <a:xfrm flipH="1" flipV="1">
            <a:off x="10120267" y="3619756"/>
            <a:ext cx="335068" cy="492176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직선 화살표 연결선 70"/>
          <p:cNvCxnSpPr>
            <a:endCxn id="121" idx="4"/>
          </p:cNvCxnSpPr>
          <p:nvPr/>
        </p:nvCxnSpPr>
        <p:spPr>
          <a:xfrm flipV="1">
            <a:off x="9539837" y="3619756"/>
            <a:ext cx="580431" cy="519090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직선 화살표 연결선 70"/>
          <p:cNvCxnSpPr>
            <a:endCxn id="122" idx="4"/>
          </p:cNvCxnSpPr>
          <p:nvPr/>
        </p:nvCxnSpPr>
        <p:spPr>
          <a:xfrm flipV="1">
            <a:off x="9604288" y="3619756"/>
            <a:ext cx="1426788" cy="524836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직선 화살표 연결선 70"/>
          <p:cNvCxnSpPr>
            <a:stCxn id="94" idx="0"/>
            <a:endCxn id="107" idx="4"/>
          </p:cNvCxnSpPr>
          <p:nvPr/>
        </p:nvCxnSpPr>
        <p:spPr>
          <a:xfrm flipH="1" flipV="1">
            <a:off x="9544526" y="4542468"/>
            <a:ext cx="84670" cy="1464140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직선 화살표 연결선 70"/>
          <p:cNvCxnSpPr>
            <a:stCxn id="94" idx="0"/>
            <a:endCxn id="108" idx="4"/>
          </p:cNvCxnSpPr>
          <p:nvPr/>
        </p:nvCxnSpPr>
        <p:spPr>
          <a:xfrm flipV="1">
            <a:off x="9629197" y="4542468"/>
            <a:ext cx="826139" cy="1464140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직선 화살표 연결선 70"/>
          <p:cNvCxnSpPr>
            <a:stCxn id="95" idx="0"/>
            <a:endCxn id="108" idx="4"/>
          </p:cNvCxnSpPr>
          <p:nvPr/>
        </p:nvCxnSpPr>
        <p:spPr>
          <a:xfrm flipH="1" flipV="1">
            <a:off x="10455335" y="4542468"/>
            <a:ext cx="84670" cy="1464140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직선 화살표 연결선 70"/>
          <p:cNvCxnSpPr>
            <a:stCxn id="94" idx="0"/>
            <a:endCxn id="109" idx="4"/>
          </p:cNvCxnSpPr>
          <p:nvPr/>
        </p:nvCxnSpPr>
        <p:spPr>
          <a:xfrm flipV="1">
            <a:off x="9629196" y="4542468"/>
            <a:ext cx="1736948" cy="1464140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직선 화살표 연결선 70"/>
          <p:cNvCxnSpPr>
            <a:stCxn id="95" idx="0"/>
            <a:endCxn id="109" idx="4"/>
          </p:cNvCxnSpPr>
          <p:nvPr/>
        </p:nvCxnSpPr>
        <p:spPr>
          <a:xfrm flipV="1">
            <a:off x="10540006" y="4542468"/>
            <a:ext cx="826139" cy="1464140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직선 화살표 연결선 70"/>
          <p:cNvCxnSpPr>
            <a:stCxn id="95" idx="0"/>
            <a:endCxn id="107" idx="4"/>
          </p:cNvCxnSpPr>
          <p:nvPr/>
        </p:nvCxnSpPr>
        <p:spPr>
          <a:xfrm flipH="1" flipV="1">
            <a:off x="9544527" y="4542468"/>
            <a:ext cx="995479" cy="1464140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직선 화살표 연결선 70"/>
          <p:cNvCxnSpPr>
            <a:stCxn id="96" idx="0"/>
            <a:endCxn id="109" idx="4"/>
          </p:cNvCxnSpPr>
          <p:nvPr/>
        </p:nvCxnSpPr>
        <p:spPr>
          <a:xfrm flipH="1" flipV="1">
            <a:off x="11366144" y="4542468"/>
            <a:ext cx="84670" cy="1464140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9" name="직선 화살표 연결선 70"/>
          <p:cNvCxnSpPr>
            <a:stCxn id="96" idx="0"/>
            <a:endCxn id="108" idx="4"/>
          </p:cNvCxnSpPr>
          <p:nvPr/>
        </p:nvCxnSpPr>
        <p:spPr>
          <a:xfrm flipH="1" flipV="1">
            <a:off x="10455336" y="4542468"/>
            <a:ext cx="995479" cy="1464140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2" name="직선 화살표 연결선 70"/>
          <p:cNvCxnSpPr>
            <a:stCxn id="96" idx="0"/>
            <a:endCxn id="107" idx="4"/>
          </p:cNvCxnSpPr>
          <p:nvPr/>
        </p:nvCxnSpPr>
        <p:spPr>
          <a:xfrm flipH="1" flipV="1">
            <a:off x="9544526" y="4542468"/>
            <a:ext cx="1906288" cy="1464140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5" name="Oval 254"/>
          <p:cNvSpPr/>
          <p:nvPr/>
        </p:nvSpPr>
        <p:spPr>
          <a:xfrm>
            <a:off x="9074821" y="1091882"/>
            <a:ext cx="825900" cy="432048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O</a:t>
            </a:r>
            <a:r>
              <a:rPr lang="en-US" altLang="ko-KR" baseline="-25000" dirty="0"/>
              <a:t>t-1</a:t>
            </a:r>
            <a:endParaRPr lang="ko-KR" altLang="en-US" baseline="-25000" dirty="0"/>
          </a:p>
        </p:txBody>
      </p:sp>
      <p:sp>
        <p:nvSpPr>
          <p:cNvPr id="257" name="Oval 256"/>
          <p:cNvSpPr/>
          <p:nvPr/>
        </p:nvSpPr>
        <p:spPr>
          <a:xfrm>
            <a:off x="9074821" y="2345869"/>
            <a:ext cx="825900" cy="432048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X</a:t>
            </a:r>
            <a:r>
              <a:rPr lang="en-US" altLang="ko-KR" baseline="-25000" dirty="0"/>
              <a:t>t-1</a:t>
            </a:r>
            <a:endParaRPr lang="ko-KR" altLang="en-US" baseline="-25000" dirty="0"/>
          </a:p>
        </p:txBody>
      </p:sp>
      <p:sp>
        <p:nvSpPr>
          <p:cNvPr id="258" name="Oval 257"/>
          <p:cNvSpPr/>
          <p:nvPr/>
        </p:nvSpPr>
        <p:spPr>
          <a:xfrm>
            <a:off x="9074820" y="1725223"/>
            <a:ext cx="825900" cy="432048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H</a:t>
            </a:r>
            <a:r>
              <a:rPr lang="en-US" altLang="ko-KR" baseline="-25000" dirty="0"/>
              <a:t>t-1</a:t>
            </a:r>
            <a:endParaRPr lang="ko-KR" altLang="en-US" baseline="-25000" dirty="0"/>
          </a:p>
        </p:txBody>
      </p:sp>
      <p:sp>
        <p:nvSpPr>
          <p:cNvPr id="259" name="Oval 258"/>
          <p:cNvSpPr/>
          <p:nvPr/>
        </p:nvSpPr>
        <p:spPr>
          <a:xfrm>
            <a:off x="10541309" y="1091882"/>
            <a:ext cx="825900" cy="432048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O</a:t>
            </a:r>
            <a:r>
              <a:rPr lang="en-US" altLang="ko-KR" baseline="-25000" dirty="0" err="1"/>
              <a:t>t</a:t>
            </a:r>
            <a:endParaRPr lang="ko-KR" altLang="en-US" baseline="-25000" dirty="0"/>
          </a:p>
        </p:txBody>
      </p:sp>
      <p:sp>
        <p:nvSpPr>
          <p:cNvPr id="260" name="Oval 259"/>
          <p:cNvSpPr/>
          <p:nvPr/>
        </p:nvSpPr>
        <p:spPr>
          <a:xfrm>
            <a:off x="10541309" y="2345869"/>
            <a:ext cx="825900" cy="432048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X</a:t>
            </a:r>
            <a:r>
              <a:rPr lang="en-US" altLang="ko-KR" baseline="-25000" dirty="0" err="1"/>
              <a:t>t</a:t>
            </a:r>
            <a:endParaRPr lang="ko-KR" altLang="en-US" baseline="-25000" dirty="0"/>
          </a:p>
        </p:txBody>
      </p:sp>
      <p:sp>
        <p:nvSpPr>
          <p:cNvPr id="261" name="Oval 260"/>
          <p:cNvSpPr/>
          <p:nvPr/>
        </p:nvSpPr>
        <p:spPr>
          <a:xfrm>
            <a:off x="10541308" y="1725223"/>
            <a:ext cx="825900" cy="432048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H</a:t>
            </a:r>
            <a:r>
              <a:rPr lang="en-US" altLang="ko-KR" baseline="-25000" dirty="0" err="1"/>
              <a:t>t</a:t>
            </a:r>
            <a:endParaRPr lang="ko-KR" altLang="en-US" baseline="-25000" dirty="0"/>
          </a:p>
        </p:txBody>
      </p:sp>
      <p:cxnSp>
        <p:nvCxnSpPr>
          <p:cNvPr id="263" name="Straight Arrow Connector 262"/>
          <p:cNvCxnSpPr>
            <a:stCxn id="258" idx="6"/>
            <a:endCxn id="261" idx="2"/>
          </p:cNvCxnSpPr>
          <p:nvPr/>
        </p:nvCxnSpPr>
        <p:spPr>
          <a:xfrm>
            <a:off x="9900720" y="1941247"/>
            <a:ext cx="640588" cy="0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Straight Arrow Connector 263"/>
          <p:cNvCxnSpPr/>
          <p:nvPr/>
        </p:nvCxnSpPr>
        <p:spPr>
          <a:xfrm>
            <a:off x="11367209" y="1941247"/>
            <a:ext cx="413383" cy="0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Straight Arrow Connector 265"/>
          <p:cNvCxnSpPr/>
          <p:nvPr/>
        </p:nvCxnSpPr>
        <p:spPr>
          <a:xfrm>
            <a:off x="8661438" y="1960933"/>
            <a:ext cx="413383" cy="0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Straight Arrow Connector 266"/>
          <p:cNvCxnSpPr>
            <a:stCxn id="258" idx="0"/>
            <a:endCxn id="255" idx="4"/>
          </p:cNvCxnSpPr>
          <p:nvPr/>
        </p:nvCxnSpPr>
        <p:spPr>
          <a:xfrm flipV="1">
            <a:off x="9487771" y="1523931"/>
            <a:ext cx="1" cy="201293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Straight Arrow Connector 269"/>
          <p:cNvCxnSpPr/>
          <p:nvPr/>
        </p:nvCxnSpPr>
        <p:spPr>
          <a:xfrm flipV="1">
            <a:off x="9487771" y="2150925"/>
            <a:ext cx="1" cy="201293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Straight Arrow Connector 270"/>
          <p:cNvCxnSpPr/>
          <p:nvPr/>
        </p:nvCxnSpPr>
        <p:spPr>
          <a:xfrm flipV="1">
            <a:off x="10979205" y="2154302"/>
            <a:ext cx="1" cy="201293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Straight Arrow Connector 271"/>
          <p:cNvCxnSpPr/>
          <p:nvPr/>
        </p:nvCxnSpPr>
        <p:spPr>
          <a:xfrm flipV="1">
            <a:off x="10979204" y="1511236"/>
            <a:ext cx="1" cy="201293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5" name="TextBox 274"/>
          <p:cNvSpPr txBox="1"/>
          <p:nvPr/>
        </p:nvSpPr>
        <p:spPr>
          <a:xfrm>
            <a:off x="9028102" y="2089998"/>
            <a:ext cx="503664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W</a:t>
            </a:r>
            <a:r>
              <a:rPr lang="en-US" altLang="ko-KR" baseline="-25000" dirty="0"/>
              <a:t>1</a:t>
            </a:r>
            <a:endParaRPr lang="ko-KR" altLang="en-US" baseline="-25000" dirty="0"/>
          </a:p>
        </p:txBody>
      </p:sp>
      <p:sp>
        <p:nvSpPr>
          <p:cNvPr id="276" name="TextBox 275"/>
          <p:cNvSpPr txBox="1"/>
          <p:nvPr/>
        </p:nvSpPr>
        <p:spPr>
          <a:xfrm>
            <a:off x="9031538" y="1435322"/>
            <a:ext cx="503664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W</a:t>
            </a:r>
            <a:r>
              <a:rPr lang="en-US" altLang="ko-KR" baseline="-25000" dirty="0"/>
              <a:t>2</a:t>
            </a:r>
            <a:endParaRPr lang="ko-KR" altLang="en-US" baseline="-25000" dirty="0"/>
          </a:p>
        </p:txBody>
      </p:sp>
      <p:sp>
        <p:nvSpPr>
          <p:cNvPr id="277" name="TextBox 276"/>
          <p:cNvSpPr txBox="1"/>
          <p:nvPr/>
        </p:nvSpPr>
        <p:spPr>
          <a:xfrm>
            <a:off x="9992453" y="1590801"/>
            <a:ext cx="447558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U</a:t>
            </a:r>
            <a:r>
              <a:rPr lang="en-US" altLang="ko-KR" baseline="-25000" dirty="0"/>
              <a:t>1</a:t>
            </a:r>
            <a:endParaRPr lang="ko-KR" altLang="en-US" baseline="-25000" dirty="0"/>
          </a:p>
        </p:txBody>
      </p:sp>
      <p:sp>
        <p:nvSpPr>
          <p:cNvPr id="278" name="TextBox 277"/>
          <p:cNvSpPr txBox="1"/>
          <p:nvPr/>
        </p:nvSpPr>
        <p:spPr>
          <a:xfrm>
            <a:off x="8592829" y="1586902"/>
            <a:ext cx="447558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U</a:t>
            </a:r>
            <a:r>
              <a:rPr lang="en-US" altLang="ko-KR" baseline="-25000" dirty="0"/>
              <a:t>1</a:t>
            </a:r>
            <a:endParaRPr lang="ko-KR" altLang="en-US" baseline="-25000" dirty="0"/>
          </a:p>
        </p:txBody>
      </p:sp>
      <p:sp>
        <p:nvSpPr>
          <p:cNvPr id="279" name="TextBox 278"/>
          <p:cNvSpPr txBox="1"/>
          <p:nvPr/>
        </p:nvSpPr>
        <p:spPr>
          <a:xfrm>
            <a:off x="11373087" y="1581561"/>
            <a:ext cx="447558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U</a:t>
            </a:r>
            <a:r>
              <a:rPr lang="en-US" altLang="ko-KR" baseline="-25000" dirty="0"/>
              <a:t>1</a:t>
            </a:r>
            <a:endParaRPr lang="ko-KR" altLang="en-US" baseline="-25000" dirty="0"/>
          </a:p>
        </p:txBody>
      </p:sp>
      <p:sp>
        <p:nvSpPr>
          <p:cNvPr id="280" name="TextBox 279"/>
          <p:cNvSpPr txBox="1"/>
          <p:nvPr/>
        </p:nvSpPr>
        <p:spPr>
          <a:xfrm>
            <a:off x="10526672" y="2114200"/>
            <a:ext cx="503664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W</a:t>
            </a:r>
            <a:r>
              <a:rPr lang="en-US" altLang="ko-KR" baseline="-25000" dirty="0"/>
              <a:t>1</a:t>
            </a:r>
            <a:endParaRPr lang="ko-KR" altLang="en-US" baseline="-25000" dirty="0"/>
          </a:p>
        </p:txBody>
      </p:sp>
      <p:sp>
        <p:nvSpPr>
          <p:cNvPr id="281" name="TextBox 280"/>
          <p:cNvSpPr txBox="1"/>
          <p:nvPr/>
        </p:nvSpPr>
        <p:spPr>
          <a:xfrm>
            <a:off x="10530108" y="1459524"/>
            <a:ext cx="503664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W</a:t>
            </a:r>
            <a:r>
              <a:rPr lang="en-US" altLang="ko-KR" baseline="-25000" dirty="0"/>
              <a:t>2</a:t>
            </a:r>
            <a:endParaRPr lang="ko-KR" altLang="en-US" baseline="-25000" dirty="0"/>
          </a:p>
        </p:txBody>
      </p:sp>
    </p:spTree>
    <p:extLst>
      <p:ext uri="{BB962C8B-B14F-4D97-AF65-F5344CB8AC3E}">
        <p14:creationId xmlns:p14="http://schemas.microsoft.com/office/powerpoint/2010/main" val="310440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54690" y="61187"/>
            <a:ext cx="7612977" cy="568462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Variant of Recurrent Neural Network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48276" y="659422"/>
            <a:ext cx="8435280" cy="992298"/>
          </a:xfrm>
        </p:spPr>
        <p:txBody>
          <a:bodyPr>
            <a:normAutofit fontScale="85000" lnSpcReduction="20000"/>
          </a:bodyPr>
          <a:lstStyle/>
          <a:p>
            <a:r>
              <a:rPr lang="en-US" altLang="ko-KR" dirty="0" smtClean="0"/>
              <a:t>Bidirectional RNN for influence from X</a:t>
            </a:r>
            <a:r>
              <a:rPr lang="en-US" altLang="ko-KR" baseline="-25000" dirty="0" smtClean="0"/>
              <a:t>t+1</a:t>
            </a:r>
            <a:r>
              <a:rPr lang="ko-KR" altLang="en-US" baseline="-25000" dirty="0" smtClean="0"/>
              <a:t> </a:t>
            </a:r>
            <a:r>
              <a:rPr lang="en-US" altLang="ko-KR" dirty="0" smtClean="0"/>
              <a:t>to </a:t>
            </a:r>
            <a:r>
              <a:rPr lang="en-US" altLang="ko-KR" dirty="0" err="1"/>
              <a:t>X</a:t>
            </a:r>
            <a:r>
              <a:rPr lang="en-US" altLang="ko-KR" baseline="-25000" dirty="0" err="1"/>
              <a:t>t</a:t>
            </a:r>
            <a:endParaRPr lang="ko-KR" altLang="en-US" baseline="-25000" dirty="0"/>
          </a:p>
          <a:p>
            <a:r>
              <a:rPr lang="en-US" altLang="ko-KR" dirty="0" smtClean="0"/>
              <a:t>Deep RNN for further complex modeling on X and H</a:t>
            </a:r>
          </a:p>
          <a:p>
            <a:r>
              <a:rPr lang="en-US" altLang="ko-KR" dirty="0" smtClean="0"/>
              <a:t>Sequence-to-Sequence RNN when generate an output after the whole sequence input</a:t>
            </a:r>
            <a:endParaRPr lang="ko-KR" altLang="en-US" dirty="0"/>
          </a:p>
        </p:txBody>
      </p:sp>
      <p:sp>
        <p:nvSpPr>
          <p:cNvPr id="5" name="Oval 4"/>
          <p:cNvSpPr/>
          <p:nvPr/>
        </p:nvSpPr>
        <p:spPr>
          <a:xfrm>
            <a:off x="3648484" y="1898993"/>
            <a:ext cx="825900" cy="432048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O</a:t>
            </a:r>
            <a:r>
              <a:rPr lang="en-US" altLang="ko-KR" baseline="-25000" dirty="0"/>
              <a:t>t-1</a:t>
            </a:r>
            <a:endParaRPr lang="ko-KR" altLang="en-US" baseline="-25000" dirty="0"/>
          </a:p>
        </p:txBody>
      </p:sp>
      <p:sp>
        <p:nvSpPr>
          <p:cNvPr id="6" name="Oval 5"/>
          <p:cNvSpPr/>
          <p:nvPr/>
        </p:nvSpPr>
        <p:spPr>
          <a:xfrm>
            <a:off x="3648484" y="3152980"/>
            <a:ext cx="825900" cy="432048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X</a:t>
            </a:r>
            <a:r>
              <a:rPr lang="en-US" altLang="ko-KR" baseline="-25000" dirty="0"/>
              <a:t>t-1</a:t>
            </a:r>
            <a:endParaRPr lang="ko-KR" altLang="en-US" baseline="-25000" dirty="0"/>
          </a:p>
        </p:txBody>
      </p:sp>
      <p:sp>
        <p:nvSpPr>
          <p:cNvPr id="7" name="Oval 6"/>
          <p:cNvSpPr/>
          <p:nvPr/>
        </p:nvSpPr>
        <p:spPr>
          <a:xfrm>
            <a:off x="3648483" y="2532334"/>
            <a:ext cx="825900" cy="432048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H</a:t>
            </a:r>
            <a:r>
              <a:rPr lang="en-US" altLang="ko-KR" baseline="-25000" dirty="0"/>
              <a:t>t-1</a:t>
            </a:r>
            <a:endParaRPr lang="ko-KR" altLang="en-US" baseline="-25000" dirty="0"/>
          </a:p>
        </p:txBody>
      </p:sp>
      <p:sp>
        <p:nvSpPr>
          <p:cNvPr id="8" name="Oval 7"/>
          <p:cNvSpPr/>
          <p:nvPr/>
        </p:nvSpPr>
        <p:spPr>
          <a:xfrm>
            <a:off x="5114972" y="1898993"/>
            <a:ext cx="825900" cy="432048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O</a:t>
            </a:r>
            <a:r>
              <a:rPr lang="en-US" altLang="ko-KR" baseline="-25000" dirty="0" err="1"/>
              <a:t>t</a:t>
            </a:r>
            <a:endParaRPr lang="ko-KR" altLang="en-US" baseline="-25000" dirty="0"/>
          </a:p>
        </p:txBody>
      </p:sp>
      <p:sp>
        <p:nvSpPr>
          <p:cNvPr id="9" name="Oval 8"/>
          <p:cNvSpPr/>
          <p:nvPr/>
        </p:nvSpPr>
        <p:spPr>
          <a:xfrm>
            <a:off x="5114972" y="3152980"/>
            <a:ext cx="825900" cy="432048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X</a:t>
            </a:r>
            <a:r>
              <a:rPr lang="en-US" altLang="ko-KR" baseline="-25000" dirty="0" err="1"/>
              <a:t>t</a:t>
            </a:r>
            <a:endParaRPr lang="ko-KR" altLang="en-US" baseline="-25000" dirty="0"/>
          </a:p>
        </p:txBody>
      </p:sp>
      <p:sp>
        <p:nvSpPr>
          <p:cNvPr id="10" name="Oval 9"/>
          <p:cNvSpPr/>
          <p:nvPr/>
        </p:nvSpPr>
        <p:spPr>
          <a:xfrm>
            <a:off x="5114971" y="2532334"/>
            <a:ext cx="825900" cy="432048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H</a:t>
            </a:r>
            <a:r>
              <a:rPr lang="en-US" altLang="ko-KR" baseline="-25000" dirty="0" err="1"/>
              <a:t>t</a:t>
            </a:r>
            <a:endParaRPr lang="ko-KR" altLang="en-US" baseline="-25000" dirty="0"/>
          </a:p>
        </p:txBody>
      </p:sp>
      <p:cxnSp>
        <p:nvCxnSpPr>
          <p:cNvPr id="11" name="Straight Arrow Connector 10"/>
          <p:cNvCxnSpPr>
            <a:stCxn id="7" idx="6"/>
            <a:endCxn id="10" idx="2"/>
          </p:cNvCxnSpPr>
          <p:nvPr/>
        </p:nvCxnSpPr>
        <p:spPr>
          <a:xfrm>
            <a:off x="4474383" y="2748358"/>
            <a:ext cx="640588" cy="0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5940872" y="2748358"/>
            <a:ext cx="413383" cy="0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3235101" y="2768044"/>
            <a:ext cx="413383" cy="0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7" idx="0"/>
            <a:endCxn id="5" idx="4"/>
          </p:cNvCxnSpPr>
          <p:nvPr/>
        </p:nvCxnSpPr>
        <p:spPr>
          <a:xfrm flipV="1">
            <a:off x="4061434" y="2331042"/>
            <a:ext cx="1" cy="201293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4061434" y="2958036"/>
            <a:ext cx="1" cy="201293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5552868" y="2961413"/>
            <a:ext cx="1" cy="201293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5552867" y="2318347"/>
            <a:ext cx="1" cy="201293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601765" y="2897109"/>
            <a:ext cx="503664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W</a:t>
            </a:r>
            <a:r>
              <a:rPr lang="en-US" altLang="ko-KR" baseline="-25000" dirty="0"/>
              <a:t>1</a:t>
            </a:r>
            <a:endParaRPr lang="ko-KR" altLang="en-US" baseline="-25000" dirty="0"/>
          </a:p>
        </p:txBody>
      </p:sp>
      <p:sp>
        <p:nvSpPr>
          <p:cNvPr id="19" name="TextBox 18"/>
          <p:cNvSpPr txBox="1"/>
          <p:nvPr/>
        </p:nvSpPr>
        <p:spPr>
          <a:xfrm>
            <a:off x="3605201" y="2242433"/>
            <a:ext cx="503664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W</a:t>
            </a:r>
            <a:r>
              <a:rPr lang="en-US" altLang="ko-KR" baseline="-25000" dirty="0"/>
              <a:t>2</a:t>
            </a:r>
            <a:endParaRPr lang="ko-KR" altLang="en-US" baseline="-25000" dirty="0"/>
          </a:p>
        </p:txBody>
      </p:sp>
      <p:sp>
        <p:nvSpPr>
          <p:cNvPr id="20" name="TextBox 19"/>
          <p:cNvSpPr txBox="1"/>
          <p:nvPr/>
        </p:nvSpPr>
        <p:spPr>
          <a:xfrm>
            <a:off x="4566116" y="2397912"/>
            <a:ext cx="447558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U</a:t>
            </a:r>
            <a:r>
              <a:rPr lang="en-US" altLang="ko-KR" baseline="-25000" dirty="0"/>
              <a:t>1</a:t>
            </a:r>
            <a:endParaRPr lang="ko-KR" altLang="en-US" baseline="-25000" dirty="0"/>
          </a:p>
        </p:txBody>
      </p:sp>
      <p:sp>
        <p:nvSpPr>
          <p:cNvPr id="21" name="TextBox 20"/>
          <p:cNvSpPr txBox="1"/>
          <p:nvPr/>
        </p:nvSpPr>
        <p:spPr>
          <a:xfrm>
            <a:off x="3166492" y="2394013"/>
            <a:ext cx="447558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U</a:t>
            </a:r>
            <a:r>
              <a:rPr lang="en-US" altLang="ko-KR" baseline="-25000" dirty="0"/>
              <a:t>1</a:t>
            </a:r>
            <a:endParaRPr lang="ko-KR" altLang="en-US" baseline="-25000" dirty="0"/>
          </a:p>
        </p:txBody>
      </p:sp>
      <p:sp>
        <p:nvSpPr>
          <p:cNvPr id="22" name="TextBox 21"/>
          <p:cNvSpPr txBox="1"/>
          <p:nvPr/>
        </p:nvSpPr>
        <p:spPr>
          <a:xfrm>
            <a:off x="5946750" y="2388672"/>
            <a:ext cx="447558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U</a:t>
            </a:r>
            <a:r>
              <a:rPr lang="en-US" altLang="ko-KR" baseline="-25000" dirty="0"/>
              <a:t>1</a:t>
            </a:r>
            <a:endParaRPr lang="ko-KR" altLang="en-US" baseline="-25000" dirty="0"/>
          </a:p>
        </p:txBody>
      </p:sp>
      <p:sp>
        <p:nvSpPr>
          <p:cNvPr id="23" name="TextBox 22"/>
          <p:cNvSpPr txBox="1"/>
          <p:nvPr/>
        </p:nvSpPr>
        <p:spPr>
          <a:xfrm>
            <a:off x="5100335" y="2921311"/>
            <a:ext cx="503664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W</a:t>
            </a:r>
            <a:r>
              <a:rPr lang="en-US" altLang="ko-KR" baseline="-25000" dirty="0"/>
              <a:t>1</a:t>
            </a:r>
            <a:endParaRPr lang="ko-KR" altLang="en-US" baseline="-25000" dirty="0"/>
          </a:p>
        </p:txBody>
      </p:sp>
      <p:sp>
        <p:nvSpPr>
          <p:cNvPr id="24" name="TextBox 23"/>
          <p:cNvSpPr txBox="1"/>
          <p:nvPr/>
        </p:nvSpPr>
        <p:spPr>
          <a:xfrm>
            <a:off x="5103771" y="2266635"/>
            <a:ext cx="503664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W</a:t>
            </a:r>
            <a:r>
              <a:rPr lang="en-US" altLang="ko-KR" baseline="-25000" dirty="0"/>
              <a:t>2</a:t>
            </a:r>
            <a:endParaRPr lang="ko-KR" altLang="en-US" baseline="-25000" dirty="0"/>
          </a:p>
        </p:txBody>
      </p:sp>
      <p:sp>
        <p:nvSpPr>
          <p:cNvPr id="25" name="TextBox 24"/>
          <p:cNvSpPr txBox="1"/>
          <p:nvPr/>
        </p:nvSpPr>
        <p:spPr>
          <a:xfrm>
            <a:off x="3374091" y="3620317"/>
            <a:ext cx="2802755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Recurrent Neural Network</a:t>
            </a:r>
            <a:endParaRPr lang="ko-KR" altLang="en-US" dirty="0"/>
          </a:p>
        </p:txBody>
      </p:sp>
      <p:sp>
        <p:nvSpPr>
          <p:cNvPr id="26" name="Oval 25"/>
          <p:cNvSpPr/>
          <p:nvPr/>
        </p:nvSpPr>
        <p:spPr>
          <a:xfrm>
            <a:off x="7131853" y="1740701"/>
            <a:ext cx="825900" cy="432048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O</a:t>
            </a:r>
            <a:r>
              <a:rPr lang="en-US" altLang="ko-KR" baseline="-25000" dirty="0"/>
              <a:t>t-1</a:t>
            </a:r>
            <a:endParaRPr lang="ko-KR" altLang="en-US" baseline="-25000" dirty="0"/>
          </a:p>
        </p:txBody>
      </p:sp>
      <p:sp>
        <p:nvSpPr>
          <p:cNvPr id="27" name="Oval 26"/>
          <p:cNvSpPr/>
          <p:nvPr/>
        </p:nvSpPr>
        <p:spPr>
          <a:xfrm>
            <a:off x="7131853" y="2994688"/>
            <a:ext cx="825900" cy="432048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X</a:t>
            </a:r>
            <a:r>
              <a:rPr lang="en-US" altLang="ko-KR" baseline="-25000" dirty="0"/>
              <a:t>t-1</a:t>
            </a:r>
            <a:endParaRPr lang="ko-KR" altLang="en-US" baseline="-25000" dirty="0"/>
          </a:p>
        </p:txBody>
      </p:sp>
      <p:sp>
        <p:nvSpPr>
          <p:cNvPr id="28" name="Oval 27"/>
          <p:cNvSpPr/>
          <p:nvPr/>
        </p:nvSpPr>
        <p:spPr>
          <a:xfrm>
            <a:off x="7131852" y="2374042"/>
            <a:ext cx="825900" cy="432048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H</a:t>
            </a:r>
            <a:r>
              <a:rPr lang="en-US" altLang="ko-KR" baseline="-25000" dirty="0"/>
              <a:t>t-1</a:t>
            </a:r>
            <a:endParaRPr lang="ko-KR" altLang="en-US" baseline="-25000" dirty="0"/>
          </a:p>
        </p:txBody>
      </p:sp>
      <p:sp>
        <p:nvSpPr>
          <p:cNvPr id="29" name="Oval 28"/>
          <p:cNvSpPr/>
          <p:nvPr/>
        </p:nvSpPr>
        <p:spPr>
          <a:xfrm>
            <a:off x="8598341" y="1740701"/>
            <a:ext cx="825900" cy="432048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O</a:t>
            </a:r>
            <a:r>
              <a:rPr lang="en-US" altLang="ko-KR" baseline="-25000" dirty="0" err="1"/>
              <a:t>t</a:t>
            </a:r>
            <a:endParaRPr lang="ko-KR" altLang="en-US" baseline="-25000" dirty="0"/>
          </a:p>
        </p:txBody>
      </p:sp>
      <p:sp>
        <p:nvSpPr>
          <p:cNvPr id="30" name="Oval 29"/>
          <p:cNvSpPr/>
          <p:nvPr/>
        </p:nvSpPr>
        <p:spPr>
          <a:xfrm>
            <a:off x="8598341" y="2994688"/>
            <a:ext cx="825900" cy="432048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X</a:t>
            </a:r>
            <a:r>
              <a:rPr lang="en-US" altLang="ko-KR" baseline="-25000" dirty="0" err="1"/>
              <a:t>t</a:t>
            </a:r>
            <a:endParaRPr lang="ko-KR" altLang="en-US" baseline="-25000" dirty="0"/>
          </a:p>
        </p:txBody>
      </p:sp>
      <p:sp>
        <p:nvSpPr>
          <p:cNvPr id="31" name="Oval 30"/>
          <p:cNvSpPr/>
          <p:nvPr/>
        </p:nvSpPr>
        <p:spPr>
          <a:xfrm>
            <a:off x="8598340" y="2374042"/>
            <a:ext cx="825900" cy="432048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H</a:t>
            </a:r>
            <a:r>
              <a:rPr lang="en-US" altLang="ko-KR" baseline="-25000" dirty="0" err="1"/>
              <a:t>t</a:t>
            </a:r>
            <a:endParaRPr lang="ko-KR" altLang="en-US" baseline="-25000" dirty="0"/>
          </a:p>
        </p:txBody>
      </p:sp>
      <p:cxnSp>
        <p:nvCxnSpPr>
          <p:cNvPr id="32" name="Straight Arrow Connector 31"/>
          <p:cNvCxnSpPr>
            <a:stCxn id="28" idx="6"/>
            <a:endCxn id="31" idx="2"/>
          </p:cNvCxnSpPr>
          <p:nvPr/>
        </p:nvCxnSpPr>
        <p:spPr>
          <a:xfrm>
            <a:off x="7957752" y="2590066"/>
            <a:ext cx="640588" cy="0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9424241" y="2590066"/>
            <a:ext cx="413383" cy="0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6718470" y="2609752"/>
            <a:ext cx="413383" cy="0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28" idx="0"/>
            <a:endCxn id="26" idx="4"/>
          </p:cNvCxnSpPr>
          <p:nvPr/>
        </p:nvCxnSpPr>
        <p:spPr>
          <a:xfrm flipV="1">
            <a:off x="7544803" y="2172750"/>
            <a:ext cx="1" cy="201293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V="1">
            <a:off x="7544803" y="2799744"/>
            <a:ext cx="1" cy="201293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V="1">
            <a:off x="9036237" y="2803121"/>
            <a:ext cx="1" cy="201293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V="1">
            <a:off x="9036236" y="2160055"/>
            <a:ext cx="1" cy="201293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7085134" y="2738817"/>
            <a:ext cx="503664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W</a:t>
            </a:r>
            <a:r>
              <a:rPr lang="en-US" altLang="ko-KR" baseline="-25000" dirty="0"/>
              <a:t>1</a:t>
            </a:r>
            <a:endParaRPr lang="ko-KR" altLang="en-US" baseline="-25000" dirty="0"/>
          </a:p>
        </p:txBody>
      </p:sp>
      <p:sp>
        <p:nvSpPr>
          <p:cNvPr id="40" name="TextBox 39"/>
          <p:cNvSpPr txBox="1"/>
          <p:nvPr/>
        </p:nvSpPr>
        <p:spPr>
          <a:xfrm>
            <a:off x="7088570" y="2084141"/>
            <a:ext cx="503664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W</a:t>
            </a:r>
            <a:r>
              <a:rPr lang="en-US" altLang="ko-KR" baseline="-25000" dirty="0"/>
              <a:t>2</a:t>
            </a:r>
            <a:endParaRPr lang="ko-KR" altLang="en-US" baseline="-25000" dirty="0"/>
          </a:p>
        </p:txBody>
      </p:sp>
      <p:sp>
        <p:nvSpPr>
          <p:cNvPr id="41" name="TextBox 40"/>
          <p:cNvSpPr txBox="1"/>
          <p:nvPr/>
        </p:nvSpPr>
        <p:spPr>
          <a:xfrm>
            <a:off x="8049486" y="2239620"/>
            <a:ext cx="601447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U</a:t>
            </a:r>
            <a:r>
              <a:rPr lang="en-US" altLang="ko-KR" baseline="-25000" dirty="0"/>
              <a:t>1</a:t>
            </a:r>
            <a:r>
              <a:rPr lang="en-US" altLang="ko-KR" baseline="-25000" dirty="0"/>
              <a:t>,R</a:t>
            </a:r>
            <a:endParaRPr lang="ko-KR" altLang="en-US" baseline="-25000" dirty="0"/>
          </a:p>
        </p:txBody>
      </p:sp>
      <p:sp>
        <p:nvSpPr>
          <p:cNvPr id="42" name="TextBox 41"/>
          <p:cNvSpPr txBox="1"/>
          <p:nvPr/>
        </p:nvSpPr>
        <p:spPr>
          <a:xfrm>
            <a:off x="6649862" y="2235721"/>
            <a:ext cx="601447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U</a:t>
            </a:r>
            <a:r>
              <a:rPr lang="en-US" altLang="ko-KR" baseline="-25000" dirty="0"/>
              <a:t>1,R</a:t>
            </a:r>
            <a:endParaRPr lang="ko-KR" altLang="en-US" baseline="-25000" dirty="0"/>
          </a:p>
        </p:txBody>
      </p:sp>
      <p:sp>
        <p:nvSpPr>
          <p:cNvPr id="43" name="TextBox 42"/>
          <p:cNvSpPr txBox="1"/>
          <p:nvPr/>
        </p:nvSpPr>
        <p:spPr>
          <a:xfrm>
            <a:off x="9430120" y="2230380"/>
            <a:ext cx="601447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U</a:t>
            </a:r>
            <a:r>
              <a:rPr lang="en-US" altLang="ko-KR" baseline="-25000" dirty="0"/>
              <a:t>1</a:t>
            </a:r>
            <a:r>
              <a:rPr lang="en-US" altLang="ko-KR" baseline="-25000" dirty="0"/>
              <a:t>,R</a:t>
            </a:r>
            <a:endParaRPr lang="ko-KR" altLang="en-US" baseline="-25000" dirty="0"/>
          </a:p>
        </p:txBody>
      </p:sp>
      <p:sp>
        <p:nvSpPr>
          <p:cNvPr id="44" name="TextBox 43"/>
          <p:cNvSpPr txBox="1"/>
          <p:nvPr/>
        </p:nvSpPr>
        <p:spPr>
          <a:xfrm>
            <a:off x="8583704" y="2763019"/>
            <a:ext cx="503664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W</a:t>
            </a:r>
            <a:r>
              <a:rPr lang="en-US" altLang="ko-KR" baseline="-25000" dirty="0"/>
              <a:t>1</a:t>
            </a:r>
            <a:endParaRPr lang="ko-KR" altLang="en-US" baseline="-25000" dirty="0"/>
          </a:p>
        </p:txBody>
      </p:sp>
      <p:sp>
        <p:nvSpPr>
          <p:cNvPr id="45" name="TextBox 44"/>
          <p:cNvSpPr txBox="1"/>
          <p:nvPr/>
        </p:nvSpPr>
        <p:spPr>
          <a:xfrm>
            <a:off x="8587140" y="2108343"/>
            <a:ext cx="503664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W</a:t>
            </a:r>
            <a:r>
              <a:rPr lang="en-US" altLang="ko-KR" baseline="-25000" dirty="0"/>
              <a:t>2</a:t>
            </a:r>
            <a:endParaRPr lang="ko-KR" altLang="en-US" baseline="-25000" dirty="0"/>
          </a:p>
        </p:txBody>
      </p:sp>
      <p:sp>
        <p:nvSpPr>
          <p:cNvPr id="46" name="TextBox 45"/>
          <p:cNvSpPr txBox="1"/>
          <p:nvPr/>
        </p:nvSpPr>
        <p:spPr>
          <a:xfrm>
            <a:off x="6299711" y="3470919"/>
            <a:ext cx="412504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Bidirectional Recurrent Neural Network</a:t>
            </a:r>
            <a:endParaRPr lang="ko-KR" altLang="en-US" dirty="0"/>
          </a:p>
        </p:txBody>
      </p:sp>
      <p:cxnSp>
        <p:nvCxnSpPr>
          <p:cNvPr id="47" name="Straight Arrow Connector 46"/>
          <p:cNvCxnSpPr/>
          <p:nvPr/>
        </p:nvCxnSpPr>
        <p:spPr>
          <a:xfrm flipH="1">
            <a:off x="7943116" y="2690795"/>
            <a:ext cx="640588" cy="0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H="1">
            <a:off x="6702251" y="2707031"/>
            <a:ext cx="426777" cy="867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 flipH="1">
            <a:off x="9410847" y="2679228"/>
            <a:ext cx="426777" cy="867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9438877" y="2627554"/>
            <a:ext cx="591829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U</a:t>
            </a:r>
            <a:r>
              <a:rPr lang="en-US" altLang="ko-KR" baseline="-25000" dirty="0"/>
              <a:t>1,L</a:t>
            </a:r>
            <a:endParaRPr lang="ko-KR" altLang="en-US" baseline="-25000" dirty="0"/>
          </a:p>
        </p:txBody>
      </p:sp>
      <p:sp>
        <p:nvSpPr>
          <p:cNvPr id="54" name="TextBox 53"/>
          <p:cNvSpPr txBox="1"/>
          <p:nvPr/>
        </p:nvSpPr>
        <p:spPr>
          <a:xfrm>
            <a:off x="8050441" y="2630867"/>
            <a:ext cx="591829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U</a:t>
            </a:r>
            <a:r>
              <a:rPr lang="en-US" altLang="ko-KR" baseline="-25000" dirty="0"/>
              <a:t>1,L</a:t>
            </a:r>
            <a:endParaRPr lang="ko-KR" altLang="en-US" baseline="-25000" dirty="0"/>
          </a:p>
        </p:txBody>
      </p:sp>
      <p:sp>
        <p:nvSpPr>
          <p:cNvPr id="55" name="TextBox 54"/>
          <p:cNvSpPr txBox="1"/>
          <p:nvPr/>
        </p:nvSpPr>
        <p:spPr>
          <a:xfrm>
            <a:off x="6667246" y="2672305"/>
            <a:ext cx="591829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U</a:t>
            </a:r>
            <a:r>
              <a:rPr lang="en-US" altLang="ko-KR" baseline="-25000" dirty="0"/>
              <a:t>1,L</a:t>
            </a:r>
            <a:endParaRPr lang="ko-KR" altLang="en-US" baseline="-25000" dirty="0"/>
          </a:p>
        </p:txBody>
      </p:sp>
      <p:sp>
        <p:nvSpPr>
          <p:cNvPr id="56" name="Oval 55"/>
          <p:cNvSpPr/>
          <p:nvPr/>
        </p:nvSpPr>
        <p:spPr>
          <a:xfrm>
            <a:off x="3684399" y="4014244"/>
            <a:ext cx="825900" cy="432048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O</a:t>
            </a:r>
            <a:r>
              <a:rPr lang="en-US" altLang="ko-KR" baseline="-25000" dirty="0"/>
              <a:t>t-1</a:t>
            </a:r>
            <a:endParaRPr lang="ko-KR" altLang="en-US" baseline="-25000" dirty="0"/>
          </a:p>
        </p:txBody>
      </p:sp>
      <p:sp>
        <p:nvSpPr>
          <p:cNvPr id="57" name="Oval 56"/>
          <p:cNvSpPr/>
          <p:nvPr/>
        </p:nvSpPr>
        <p:spPr>
          <a:xfrm>
            <a:off x="3699649" y="5876181"/>
            <a:ext cx="825900" cy="432048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X</a:t>
            </a:r>
            <a:r>
              <a:rPr lang="en-US" altLang="ko-KR" baseline="-25000" dirty="0"/>
              <a:t>t-1</a:t>
            </a:r>
            <a:endParaRPr lang="ko-KR" altLang="en-US" baseline="-25000" dirty="0"/>
          </a:p>
        </p:txBody>
      </p:sp>
      <p:sp>
        <p:nvSpPr>
          <p:cNvPr id="58" name="Oval 57"/>
          <p:cNvSpPr/>
          <p:nvPr/>
        </p:nvSpPr>
        <p:spPr>
          <a:xfrm>
            <a:off x="3699648" y="5255535"/>
            <a:ext cx="825900" cy="432048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H</a:t>
            </a:r>
            <a:r>
              <a:rPr lang="en-US" altLang="ko-KR" sz="1400" baseline="-25000" dirty="0"/>
              <a:t>t-1,1</a:t>
            </a:r>
            <a:endParaRPr lang="ko-KR" altLang="en-US" sz="1400" baseline="-25000" dirty="0"/>
          </a:p>
        </p:txBody>
      </p:sp>
      <p:sp>
        <p:nvSpPr>
          <p:cNvPr id="59" name="Oval 58"/>
          <p:cNvSpPr/>
          <p:nvPr/>
        </p:nvSpPr>
        <p:spPr>
          <a:xfrm>
            <a:off x="5150887" y="4014244"/>
            <a:ext cx="825900" cy="432048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O</a:t>
            </a:r>
            <a:r>
              <a:rPr lang="en-US" altLang="ko-KR" baseline="-25000" dirty="0" err="1"/>
              <a:t>t</a:t>
            </a:r>
            <a:endParaRPr lang="ko-KR" altLang="en-US" baseline="-25000" dirty="0"/>
          </a:p>
        </p:txBody>
      </p:sp>
      <p:sp>
        <p:nvSpPr>
          <p:cNvPr id="60" name="Oval 59"/>
          <p:cNvSpPr/>
          <p:nvPr/>
        </p:nvSpPr>
        <p:spPr>
          <a:xfrm>
            <a:off x="5166137" y="5876181"/>
            <a:ext cx="825900" cy="432048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X</a:t>
            </a:r>
            <a:r>
              <a:rPr lang="en-US" altLang="ko-KR" baseline="-25000" dirty="0" err="1"/>
              <a:t>t</a:t>
            </a:r>
            <a:endParaRPr lang="ko-KR" altLang="en-US" baseline="-25000" dirty="0"/>
          </a:p>
        </p:txBody>
      </p:sp>
      <p:sp>
        <p:nvSpPr>
          <p:cNvPr id="61" name="Oval 60"/>
          <p:cNvSpPr/>
          <p:nvPr/>
        </p:nvSpPr>
        <p:spPr>
          <a:xfrm>
            <a:off x="5166136" y="5255535"/>
            <a:ext cx="825900" cy="432048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H</a:t>
            </a:r>
            <a:r>
              <a:rPr lang="en-US" altLang="ko-KR" baseline="-25000" dirty="0"/>
              <a:t>t,1</a:t>
            </a:r>
            <a:endParaRPr lang="ko-KR" altLang="en-US" baseline="-25000" dirty="0"/>
          </a:p>
        </p:txBody>
      </p:sp>
      <p:cxnSp>
        <p:nvCxnSpPr>
          <p:cNvPr id="62" name="Straight Arrow Connector 61"/>
          <p:cNvCxnSpPr>
            <a:stCxn id="58" idx="6"/>
            <a:endCxn id="61" idx="2"/>
          </p:cNvCxnSpPr>
          <p:nvPr/>
        </p:nvCxnSpPr>
        <p:spPr>
          <a:xfrm>
            <a:off x="4525548" y="5471559"/>
            <a:ext cx="640588" cy="0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>
            <a:off x="5992037" y="5471559"/>
            <a:ext cx="413383" cy="0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>
            <a:off x="3286266" y="5491245"/>
            <a:ext cx="413383" cy="0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>
            <a:endCxn id="56" idx="4"/>
          </p:cNvCxnSpPr>
          <p:nvPr/>
        </p:nvCxnSpPr>
        <p:spPr>
          <a:xfrm flipV="1">
            <a:off x="4097349" y="4446293"/>
            <a:ext cx="1" cy="201293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 flipV="1">
            <a:off x="4112599" y="5681237"/>
            <a:ext cx="1" cy="201293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 flipV="1">
            <a:off x="5604033" y="5684614"/>
            <a:ext cx="1" cy="201293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>
          <a:xfrm flipV="1">
            <a:off x="5588782" y="4433598"/>
            <a:ext cx="1" cy="201293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3652930" y="5620310"/>
            <a:ext cx="503664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W</a:t>
            </a:r>
            <a:r>
              <a:rPr lang="en-US" altLang="ko-KR" baseline="-25000" dirty="0"/>
              <a:t>1</a:t>
            </a:r>
            <a:endParaRPr lang="ko-KR" altLang="en-US" baseline="-25000" dirty="0"/>
          </a:p>
        </p:txBody>
      </p:sp>
      <p:sp>
        <p:nvSpPr>
          <p:cNvPr id="71" name="TextBox 70"/>
          <p:cNvSpPr txBox="1"/>
          <p:nvPr/>
        </p:nvSpPr>
        <p:spPr>
          <a:xfrm>
            <a:off x="4617281" y="5121113"/>
            <a:ext cx="447558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U</a:t>
            </a:r>
            <a:r>
              <a:rPr lang="en-US" altLang="ko-KR" baseline="-25000" dirty="0"/>
              <a:t>1</a:t>
            </a:r>
            <a:endParaRPr lang="ko-KR" altLang="en-US" baseline="-25000" dirty="0"/>
          </a:p>
        </p:txBody>
      </p:sp>
      <p:sp>
        <p:nvSpPr>
          <p:cNvPr id="72" name="TextBox 71"/>
          <p:cNvSpPr txBox="1"/>
          <p:nvPr/>
        </p:nvSpPr>
        <p:spPr>
          <a:xfrm>
            <a:off x="3217657" y="5117214"/>
            <a:ext cx="447558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U</a:t>
            </a:r>
            <a:r>
              <a:rPr lang="en-US" altLang="ko-KR" baseline="-25000" dirty="0"/>
              <a:t>1</a:t>
            </a:r>
            <a:endParaRPr lang="ko-KR" altLang="en-US" baseline="-25000" dirty="0"/>
          </a:p>
        </p:txBody>
      </p:sp>
      <p:sp>
        <p:nvSpPr>
          <p:cNvPr id="73" name="TextBox 72"/>
          <p:cNvSpPr txBox="1"/>
          <p:nvPr/>
        </p:nvSpPr>
        <p:spPr>
          <a:xfrm>
            <a:off x="5997915" y="5111873"/>
            <a:ext cx="447558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U</a:t>
            </a:r>
            <a:r>
              <a:rPr lang="en-US" altLang="ko-KR" baseline="-25000" dirty="0"/>
              <a:t>1</a:t>
            </a:r>
            <a:endParaRPr lang="ko-KR" altLang="en-US" baseline="-25000" dirty="0"/>
          </a:p>
        </p:txBody>
      </p:sp>
      <p:sp>
        <p:nvSpPr>
          <p:cNvPr id="74" name="TextBox 73"/>
          <p:cNvSpPr txBox="1"/>
          <p:nvPr/>
        </p:nvSpPr>
        <p:spPr>
          <a:xfrm>
            <a:off x="5151500" y="5644512"/>
            <a:ext cx="503664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W</a:t>
            </a:r>
            <a:r>
              <a:rPr lang="en-US" altLang="ko-KR" baseline="-25000" dirty="0"/>
              <a:t>1</a:t>
            </a:r>
            <a:endParaRPr lang="ko-KR" altLang="en-US" baseline="-25000" dirty="0"/>
          </a:p>
        </p:txBody>
      </p:sp>
      <p:sp>
        <p:nvSpPr>
          <p:cNvPr id="81" name="Oval 80"/>
          <p:cNvSpPr/>
          <p:nvPr/>
        </p:nvSpPr>
        <p:spPr>
          <a:xfrm>
            <a:off x="3684399" y="4650871"/>
            <a:ext cx="825900" cy="432048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H</a:t>
            </a:r>
            <a:r>
              <a:rPr lang="en-US" altLang="ko-KR" sz="1400" baseline="-25000" dirty="0"/>
              <a:t>t-1,2</a:t>
            </a:r>
            <a:endParaRPr lang="ko-KR" altLang="en-US" sz="1400" baseline="-25000" dirty="0"/>
          </a:p>
        </p:txBody>
      </p:sp>
      <p:sp>
        <p:nvSpPr>
          <p:cNvPr id="82" name="Oval 81"/>
          <p:cNvSpPr/>
          <p:nvPr/>
        </p:nvSpPr>
        <p:spPr>
          <a:xfrm>
            <a:off x="5150887" y="4650871"/>
            <a:ext cx="825900" cy="432048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H</a:t>
            </a:r>
            <a:r>
              <a:rPr lang="en-US" altLang="ko-KR" baseline="-25000" dirty="0"/>
              <a:t>t,2</a:t>
            </a:r>
            <a:endParaRPr lang="ko-KR" altLang="en-US" baseline="-25000" dirty="0"/>
          </a:p>
        </p:txBody>
      </p:sp>
      <p:cxnSp>
        <p:nvCxnSpPr>
          <p:cNvPr id="83" name="Straight Arrow Connector 82"/>
          <p:cNvCxnSpPr>
            <a:stCxn id="81" idx="6"/>
            <a:endCxn id="82" idx="2"/>
          </p:cNvCxnSpPr>
          <p:nvPr/>
        </p:nvCxnSpPr>
        <p:spPr>
          <a:xfrm>
            <a:off x="4510299" y="4866895"/>
            <a:ext cx="640588" cy="0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/>
          <p:nvPr/>
        </p:nvCxnSpPr>
        <p:spPr>
          <a:xfrm>
            <a:off x="5976788" y="4866895"/>
            <a:ext cx="413383" cy="0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/>
          <p:nvPr/>
        </p:nvCxnSpPr>
        <p:spPr>
          <a:xfrm>
            <a:off x="3271017" y="4886581"/>
            <a:ext cx="413383" cy="0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/>
          <p:cNvSpPr txBox="1"/>
          <p:nvPr/>
        </p:nvSpPr>
        <p:spPr>
          <a:xfrm>
            <a:off x="4602032" y="4516449"/>
            <a:ext cx="447558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U</a:t>
            </a:r>
            <a:r>
              <a:rPr lang="en-US" altLang="ko-KR" baseline="-25000" dirty="0"/>
              <a:t>2</a:t>
            </a:r>
            <a:endParaRPr lang="ko-KR" altLang="en-US" baseline="-25000" dirty="0"/>
          </a:p>
        </p:txBody>
      </p:sp>
      <p:sp>
        <p:nvSpPr>
          <p:cNvPr id="87" name="TextBox 86"/>
          <p:cNvSpPr txBox="1"/>
          <p:nvPr/>
        </p:nvSpPr>
        <p:spPr>
          <a:xfrm>
            <a:off x="3202408" y="4512550"/>
            <a:ext cx="447558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U</a:t>
            </a:r>
            <a:r>
              <a:rPr lang="en-US" altLang="ko-KR" baseline="-25000" dirty="0"/>
              <a:t>2</a:t>
            </a:r>
            <a:endParaRPr lang="ko-KR" altLang="en-US" baseline="-25000" dirty="0"/>
          </a:p>
        </p:txBody>
      </p:sp>
      <p:sp>
        <p:nvSpPr>
          <p:cNvPr id="88" name="TextBox 87"/>
          <p:cNvSpPr txBox="1"/>
          <p:nvPr/>
        </p:nvSpPr>
        <p:spPr>
          <a:xfrm>
            <a:off x="5982666" y="4507209"/>
            <a:ext cx="447558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U</a:t>
            </a:r>
            <a:r>
              <a:rPr lang="en-US" altLang="ko-KR" baseline="-25000" dirty="0"/>
              <a:t>2</a:t>
            </a:r>
            <a:endParaRPr lang="ko-KR" altLang="en-US" baseline="-25000" dirty="0"/>
          </a:p>
        </p:txBody>
      </p:sp>
      <p:cxnSp>
        <p:nvCxnSpPr>
          <p:cNvPr id="89" name="Straight Arrow Connector 88"/>
          <p:cNvCxnSpPr/>
          <p:nvPr/>
        </p:nvCxnSpPr>
        <p:spPr>
          <a:xfrm flipV="1">
            <a:off x="4112599" y="5045443"/>
            <a:ext cx="1" cy="201293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/>
          <p:nvPr/>
        </p:nvCxnSpPr>
        <p:spPr>
          <a:xfrm flipV="1">
            <a:off x="5604033" y="5048820"/>
            <a:ext cx="1" cy="201293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/>
          <p:cNvSpPr txBox="1"/>
          <p:nvPr/>
        </p:nvSpPr>
        <p:spPr>
          <a:xfrm>
            <a:off x="3652930" y="4984516"/>
            <a:ext cx="503664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W</a:t>
            </a:r>
            <a:r>
              <a:rPr lang="en-US" altLang="ko-KR" baseline="-25000" dirty="0"/>
              <a:t>2</a:t>
            </a:r>
            <a:endParaRPr lang="ko-KR" altLang="en-US" baseline="-25000" dirty="0"/>
          </a:p>
        </p:txBody>
      </p:sp>
      <p:sp>
        <p:nvSpPr>
          <p:cNvPr id="92" name="TextBox 91"/>
          <p:cNvSpPr txBox="1"/>
          <p:nvPr/>
        </p:nvSpPr>
        <p:spPr>
          <a:xfrm>
            <a:off x="5151500" y="5008718"/>
            <a:ext cx="503664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W</a:t>
            </a:r>
            <a:r>
              <a:rPr lang="en-US" altLang="ko-KR" baseline="-25000" dirty="0"/>
              <a:t>2</a:t>
            </a:r>
            <a:endParaRPr lang="ko-KR" altLang="en-US" baseline="-25000" dirty="0"/>
          </a:p>
        </p:txBody>
      </p:sp>
      <p:sp>
        <p:nvSpPr>
          <p:cNvPr id="70" name="TextBox 69"/>
          <p:cNvSpPr txBox="1"/>
          <p:nvPr/>
        </p:nvSpPr>
        <p:spPr>
          <a:xfrm>
            <a:off x="3641116" y="4357684"/>
            <a:ext cx="503664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W</a:t>
            </a:r>
            <a:r>
              <a:rPr lang="en-US" altLang="ko-KR" baseline="-25000" dirty="0"/>
              <a:t>3</a:t>
            </a:r>
            <a:endParaRPr lang="ko-KR" altLang="en-US" baseline="-25000" dirty="0"/>
          </a:p>
        </p:txBody>
      </p:sp>
      <p:sp>
        <p:nvSpPr>
          <p:cNvPr id="75" name="TextBox 74"/>
          <p:cNvSpPr txBox="1"/>
          <p:nvPr/>
        </p:nvSpPr>
        <p:spPr>
          <a:xfrm>
            <a:off x="5139686" y="4381886"/>
            <a:ext cx="503664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W</a:t>
            </a:r>
            <a:r>
              <a:rPr lang="en-US" altLang="ko-KR" baseline="-25000" dirty="0"/>
              <a:t>3</a:t>
            </a:r>
            <a:endParaRPr lang="ko-KR" altLang="en-US" baseline="-25000" dirty="0"/>
          </a:p>
        </p:txBody>
      </p:sp>
      <p:sp>
        <p:nvSpPr>
          <p:cNvPr id="93" name="TextBox 92"/>
          <p:cNvSpPr txBox="1"/>
          <p:nvPr/>
        </p:nvSpPr>
        <p:spPr>
          <a:xfrm>
            <a:off x="3166492" y="6280306"/>
            <a:ext cx="3358996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Deep Recurrent Neural Network</a:t>
            </a:r>
            <a:endParaRPr lang="ko-KR" altLang="en-US" dirty="0"/>
          </a:p>
        </p:txBody>
      </p:sp>
      <p:sp>
        <p:nvSpPr>
          <p:cNvPr id="95" name="Oval 94"/>
          <p:cNvSpPr/>
          <p:nvPr/>
        </p:nvSpPr>
        <p:spPr>
          <a:xfrm>
            <a:off x="7003337" y="5726572"/>
            <a:ext cx="825900" cy="432048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X</a:t>
            </a:r>
            <a:r>
              <a:rPr lang="en-US" altLang="ko-KR" baseline="-25000" dirty="0"/>
              <a:t>t-1</a:t>
            </a:r>
            <a:endParaRPr lang="ko-KR" altLang="en-US" baseline="-25000" dirty="0"/>
          </a:p>
        </p:txBody>
      </p:sp>
      <p:sp>
        <p:nvSpPr>
          <p:cNvPr id="96" name="Oval 95"/>
          <p:cNvSpPr/>
          <p:nvPr/>
        </p:nvSpPr>
        <p:spPr>
          <a:xfrm>
            <a:off x="7003336" y="5105926"/>
            <a:ext cx="825900" cy="432048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H</a:t>
            </a:r>
            <a:r>
              <a:rPr lang="en-US" altLang="ko-KR" sz="1400" baseline="-25000" dirty="0"/>
              <a:t>t-1,1</a:t>
            </a:r>
            <a:endParaRPr lang="ko-KR" altLang="en-US" sz="1400" baseline="-25000" dirty="0"/>
          </a:p>
        </p:txBody>
      </p:sp>
      <p:sp>
        <p:nvSpPr>
          <p:cNvPr id="97" name="Oval 96"/>
          <p:cNvSpPr/>
          <p:nvPr/>
        </p:nvSpPr>
        <p:spPr>
          <a:xfrm>
            <a:off x="9697676" y="3896884"/>
            <a:ext cx="825900" cy="432048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O</a:t>
            </a:r>
            <a:r>
              <a:rPr lang="en-US" altLang="ko-KR" baseline="-25000" dirty="0"/>
              <a:t>1</a:t>
            </a:r>
            <a:endParaRPr lang="ko-KR" altLang="en-US" baseline="-25000" dirty="0"/>
          </a:p>
        </p:txBody>
      </p:sp>
      <p:sp>
        <p:nvSpPr>
          <p:cNvPr id="98" name="Oval 97"/>
          <p:cNvSpPr/>
          <p:nvPr/>
        </p:nvSpPr>
        <p:spPr>
          <a:xfrm>
            <a:off x="8469825" y="5726572"/>
            <a:ext cx="825900" cy="432048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X</a:t>
            </a:r>
            <a:r>
              <a:rPr lang="en-US" altLang="ko-KR" baseline="-25000" dirty="0" err="1"/>
              <a:t>t</a:t>
            </a:r>
            <a:endParaRPr lang="ko-KR" altLang="en-US" baseline="-25000" dirty="0"/>
          </a:p>
        </p:txBody>
      </p:sp>
      <p:sp>
        <p:nvSpPr>
          <p:cNvPr id="99" name="Oval 98"/>
          <p:cNvSpPr/>
          <p:nvPr/>
        </p:nvSpPr>
        <p:spPr>
          <a:xfrm>
            <a:off x="8469824" y="5105926"/>
            <a:ext cx="825900" cy="432048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H</a:t>
            </a:r>
            <a:r>
              <a:rPr lang="en-US" altLang="ko-KR" baseline="-25000" dirty="0"/>
              <a:t>t,1</a:t>
            </a:r>
            <a:endParaRPr lang="ko-KR" altLang="en-US" baseline="-25000" dirty="0"/>
          </a:p>
        </p:txBody>
      </p:sp>
      <p:cxnSp>
        <p:nvCxnSpPr>
          <p:cNvPr id="100" name="Straight Arrow Connector 99"/>
          <p:cNvCxnSpPr>
            <a:stCxn id="96" idx="6"/>
            <a:endCxn id="99" idx="2"/>
          </p:cNvCxnSpPr>
          <p:nvPr/>
        </p:nvCxnSpPr>
        <p:spPr>
          <a:xfrm>
            <a:off x="7829236" y="5321950"/>
            <a:ext cx="640588" cy="0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/>
          <p:cNvCxnSpPr/>
          <p:nvPr/>
        </p:nvCxnSpPr>
        <p:spPr>
          <a:xfrm>
            <a:off x="6589954" y="5341636"/>
            <a:ext cx="413383" cy="0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/>
          <p:cNvCxnSpPr/>
          <p:nvPr/>
        </p:nvCxnSpPr>
        <p:spPr>
          <a:xfrm flipV="1">
            <a:off x="7416287" y="5531628"/>
            <a:ext cx="1" cy="201293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/>
          <p:nvPr/>
        </p:nvCxnSpPr>
        <p:spPr>
          <a:xfrm flipV="1">
            <a:off x="8907721" y="5535005"/>
            <a:ext cx="1" cy="201293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/>
          <p:nvPr/>
        </p:nvCxnSpPr>
        <p:spPr>
          <a:xfrm flipV="1">
            <a:off x="10135571" y="4316238"/>
            <a:ext cx="1" cy="201293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Box 106"/>
          <p:cNvSpPr txBox="1"/>
          <p:nvPr/>
        </p:nvSpPr>
        <p:spPr>
          <a:xfrm>
            <a:off x="6956618" y="5470701"/>
            <a:ext cx="503664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W</a:t>
            </a:r>
            <a:r>
              <a:rPr lang="en-US" altLang="ko-KR" baseline="-25000" dirty="0"/>
              <a:t>1</a:t>
            </a:r>
            <a:endParaRPr lang="ko-KR" altLang="en-US" baseline="-25000" dirty="0"/>
          </a:p>
        </p:txBody>
      </p:sp>
      <p:sp>
        <p:nvSpPr>
          <p:cNvPr id="108" name="TextBox 107"/>
          <p:cNvSpPr txBox="1"/>
          <p:nvPr/>
        </p:nvSpPr>
        <p:spPr>
          <a:xfrm>
            <a:off x="7920969" y="4971504"/>
            <a:ext cx="447558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U</a:t>
            </a:r>
            <a:r>
              <a:rPr lang="en-US" altLang="ko-KR" baseline="-25000" dirty="0"/>
              <a:t>1</a:t>
            </a:r>
            <a:endParaRPr lang="ko-KR" altLang="en-US" baseline="-25000" dirty="0"/>
          </a:p>
        </p:txBody>
      </p:sp>
      <p:sp>
        <p:nvSpPr>
          <p:cNvPr id="109" name="TextBox 108"/>
          <p:cNvSpPr txBox="1"/>
          <p:nvPr/>
        </p:nvSpPr>
        <p:spPr>
          <a:xfrm>
            <a:off x="6521345" y="4967605"/>
            <a:ext cx="447558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U</a:t>
            </a:r>
            <a:r>
              <a:rPr lang="en-US" altLang="ko-KR" baseline="-25000" dirty="0"/>
              <a:t>1</a:t>
            </a:r>
            <a:endParaRPr lang="ko-KR" altLang="en-US" baseline="-25000" dirty="0"/>
          </a:p>
        </p:txBody>
      </p:sp>
      <p:sp>
        <p:nvSpPr>
          <p:cNvPr id="111" name="TextBox 110"/>
          <p:cNvSpPr txBox="1"/>
          <p:nvPr/>
        </p:nvSpPr>
        <p:spPr>
          <a:xfrm>
            <a:off x="8455188" y="5494903"/>
            <a:ext cx="503664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W</a:t>
            </a:r>
            <a:r>
              <a:rPr lang="en-US" altLang="ko-KR" baseline="-25000" dirty="0"/>
              <a:t>1</a:t>
            </a:r>
            <a:endParaRPr lang="ko-KR" altLang="en-US" baseline="-25000" dirty="0"/>
          </a:p>
        </p:txBody>
      </p:sp>
      <p:sp>
        <p:nvSpPr>
          <p:cNvPr id="112" name="Oval 111"/>
          <p:cNvSpPr/>
          <p:nvPr/>
        </p:nvSpPr>
        <p:spPr>
          <a:xfrm>
            <a:off x="6988087" y="4501262"/>
            <a:ext cx="825900" cy="432048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H</a:t>
            </a:r>
            <a:r>
              <a:rPr lang="en-US" altLang="ko-KR" sz="1400" baseline="-25000" dirty="0"/>
              <a:t>t-1,2</a:t>
            </a:r>
            <a:endParaRPr lang="ko-KR" altLang="en-US" sz="1400" baseline="-25000" dirty="0"/>
          </a:p>
        </p:txBody>
      </p:sp>
      <p:sp>
        <p:nvSpPr>
          <p:cNvPr id="113" name="Oval 112"/>
          <p:cNvSpPr/>
          <p:nvPr/>
        </p:nvSpPr>
        <p:spPr>
          <a:xfrm>
            <a:off x="8454575" y="4501262"/>
            <a:ext cx="825900" cy="432048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H</a:t>
            </a:r>
            <a:r>
              <a:rPr lang="en-US" altLang="ko-KR" baseline="-25000" dirty="0"/>
              <a:t>t,2</a:t>
            </a:r>
            <a:endParaRPr lang="ko-KR" altLang="en-US" baseline="-25000" dirty="0"/>
          </a:p>
        </p:txBody>
      </p:sp>
      <p:cxnSp>
        <p:nvCxnSpPr>
          <p:cNvPr id="114" name="Straight Arrow Connector 113"/>
          <p:cNvCxnSpPr>
            <a:stCxn id="112" idx="6"/>
            <a:endCxn id="113" idx="2"/>
          </p:cNvCxnSpPr>
          <p:nvPr/>
        </p:nvCxnSpPr>
        <p:spPr>
          <a:xfrm>
            <a:off x="7813987" y="4717286"/>
            <a:ext cx="640588" cy="0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/>
          <p:cNvCxnSpPr/>
          <p:nvPr/>
        </p:nvCxnSpPr>
        <p:spPr>
          <a:xfrm>
            <a:off x="6574705" y="4736972"/>
            <a:ext cx="413383" cy="0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TextBox 116"/>
          <p:cNvSpPr txBox="1"/>
          <p:nvPr/>
        </p:nvSpPr>
        <p:spPr>
          <a:xfrm>
            <a:off x="7905720" y="4366840"/>
            <a:ext cx="447558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U</a:t>
            </a:r>
            <a:r>
              <a:rPr lang="en-US" altLang="ko-KR" baseline="-25000" dirty="0"/>
              <a:t>2</a:t>
            </a:r>
            <a:endParaRPr lang="ko-KR" altLang="en-US" baseline="-25000" dirty="0"/>
          </a:p>
        </p:txBody>
      </p:sp>
      <p:sp>
        <p:nvSpPr>
          <p:cNvPr id="118" name="TextBox 117"/>
          <p:cNvSpPr txBox="1"/>
          <p:nvPr/>
        </p:nvSpPr>
        <p:spPr>
          <a:xfrm>
            <a:off x="6506096" y="4362941"/>
            <a:ext cx="447558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U</a:t>
            </a:r>
            <a:r>
              <a:rPr lang="en-US" altLang="ko-KR" baseline="-25000" dirty="0"/>
              <a:t>2</a:t>
            </a:r>
            <a:endParaRPr lang="ko-KR" altLang="en-US" baseline="-25000" dirty="0"/>
          </a:p>
        </p:txBody>
      </p:sp>
      <p:cxnSp>
        <p:nvCxnSpPr>
          <p:cNvPr id="120" name="Straight Arrow Connector 119"/>
          <p:cNvCxnSpPr/>
          <p:nvPr/>
        </p:nvCxnSpPr>
        <p:spPr>
          <a:xfrm flipV="1">
            <a:off x="7416287" y="4895834"/>
            <a:ext cx="1" cy="201293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/>
          <p:cNvCxnSpPr/>
          <p:nvPr/>
        </p:nvCxnSpPr>
        <p:spPr>
          <a:xfrm flipV="1">
            <a:off x="8907721" y="4899211"/>
            <a:ext cx="1" cy="201293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Box 121"/>
          <p:cNvSpPr txBox="1"/>
          <p:nvPr/>
        </p:nvSpPr>
        <p:spPr>
          <a:xfrm>
            <a:off x="6956618" y="4834907"/>
            <a:ext cx="503664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W</a:t>
            </a:r>
            <a:r>
              <a:rPr lang="en-US" altLang="ko-KR" baseline="-25000" dirty="0"/>
              <a:t>2</a:t>
            </a:r>
            <a:endParaRPr lang="ko-KR" altLang="en-US" baseline="-25000" dirty="0"/>
          </a:p>
        </p:txBody>
      </p:sp>
      <p:sp>
        <p:nvSpPr>
          <p:cNvPr id="123" name="TextBox 122"/>
          <p:cNvSpPr txBox="1"/>
          <p:nvPr/>
        </p:nvSpPr>
        <p:spPr>
          <a:xfrm>
            <a:off x="8455188" y="4859109"/>
            <a:ext cx="503664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W</a:t>
            </a:r>
            <a:r>
              <a:rPr lang="en-US" altLang="ko-KR" baseline="-25000" dirty="0"/>
              <a:t>2</a:t>
            </a:r>
            <a:endParaRPr lang="ko-KR" altLang="en-US" baseline="-25000" dirty="0"/>
          </a:p>
        </p:txBody>
      </p:sp>
      <p:sp>
        <p:nvSpPr>
          <p:cNvPr id="125" name="TextBox 124"/>
          <p:cNvSpPr txBox="1"/>
          <p:nvPr/>
        </p:nvSpPr>
        <p:spPr>
          <a:xfrm>
            <a:off x="9676760" y="4216377"/>
            <a:ext cx="503664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W</a:t>
            </a:r>
            <a:r>
              <a:rPr lang="en-US" altLang="ko-KR" baseline="-25000" dirty="0"/>
              <a:t>3</a:t>
            </a:r>
            <a:endParaRPr lang="ko-KR" altLang="en-US" baseline="-25000" dirty="0"/>
          </a:p>
        </p:txBody>
      </p:sp>
      <p:sp>
        <p:nvSpPr>
          <p:cNvPr id="126" name="Oval 125"/>
          <p:cNvSpPr/>
          <p:nvPr/>
        </p:nvSpPr>
        <p:spPr>
          <a:xfrm>
            <a:off x="9723294" y="5726572"/>
            <a:ext cx="825900" cy="432048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X</a:t>
            </a:r>
            <a:r>
              <a:rPr lang="en-US" altLang="ko-KR" baseline="-25000" dirty="0"/>
              <a:t>EOS</a:t>
            </a:r>
            <a:endParaRPr lang="ko-KR" altLang="en-US" baseline="-25000" dirty="0"/>
          </a:p>
        </p:txBody>
      </p:sp>
      <p:sp>
        <p:nvSpPr>
          <p:cNvPr id="127" name="Oval 126"/>
          <p:cNvSpPr/>
          <p:nvPr/>
        </p:nvSpPr>
        <p:spPr>
          <a:xfrm>
            <a:off x="9723293" y="5105926"/>
            <a:ext cx="825900" cy="432048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H</a:t>
            </a:r>
            <a:r>
              <a:rPr lang="en-US" altLang="ko-KR" sz="1400" baseline="-25000" dirty="0"/>
              <a:t>t+1,1</a:t>
            </a:r>
            <a:endParaRPr lang="ko-KR" altLang="en-US" sz="1400" baseline="-25000" dirty="0"/>
          </a:p>
        </p:txBody>
      </p:sp>
      <p:cxnSp>
        <p:nvCxnSpPr>
          <p:cNvPr id="132" name="Straight Arrow Connector 131"/>
          <p:cNvCxnSpPr/>
          <p:nvPr/>
        </p:nvCxnSpPr>
        <p:spPr>
          <a:xfrm>
            <a:off x="9309911" y="5341636"/>
            <a:ext cx="413383" cy="0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/>
          <p:cNvCxnSpPr/>
          <p:nvPr/>
        </p:nvCxnSpPr>
        <p:spPr>
          <a:xfrm flipV="1">
            <a:off x="10136244" y="5531628"/>
            <a:ext cx="1" cy="201293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TextBox 134"/>
          <p:cNvSpPr txBox="1"/>
          <p:nvPr/>
        </p:nvSpPr>
        <p:spPr>
          <a:xfrm>
            <a:off x="9676575" y="5470701"/>
            <a:ext cx="503664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W</a:t>
            </a:r>
            <a:r>
              <a:rPr lang="en-US" altLang="ko-KR" baseline="-25000" dirty="0"/>
              <a:t>1</a:t>
            </a:r>
            <a:endParaRPr lang="ko-KR" altLang="en-US" baseline="-25000" dirty="0"/>
          </a:p>
        </p:txBody>
      </p:sp>
      <p:sp>
        <p:nvSpPr>
          <p:cNvPr id="137" name="TextBox 136"/>
          <p:cNvSpPr txBox="1"/>
          <p:nvPr/>
        </p:nvSpPr>
        <p:spPr>
          <a:xfrm>
            <a:off x="9241302" y="4967605"/>
            <a:ext cx="447558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U</a:t>
            </a:r>
            <a:r>
              <a:rPr lang="en-US" altLang="ko-KR" baseline="-25000" dirty="0"/>
              <a:t>1</a:t>
            </a:r>
            <a:endParaRPr lang="ko-KR" altLang="en-US" baseline="-25000" dirty="0"/>
          </a:p>
        </p:txBody>
      </p:sp>
      <p:sp>
        <p:nvSpPr>
          <p:cNvPr id="140" name="Oval 139"/>
          <p:cNvSpPr/>
          <p:nvPr/>
        </p:nvSpPr>
        <p:spPr>
          <a:xfrm>
            <a:off x="9708044" y="4501262"/>
            <a:ext cx="825900" cy="432048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H</a:t>
            </a:r>
            <a:r>
              <a:rPr lang="en-US" altLang="ko-KR" sz="1400" baseline="-25000" dirty="0"/>
              <a:t>t+1,2</a:t>
            </a:r>
            <a:endParaRPr lang="ko-KR" altLang="en-US" sz="1400" baseline="-25000" dirty="0"/>
          </a:p>
        </p:txBody>
      </p:sp>
      <p:cxnSp>
        <p:nvCxnSpPr>
          <p:cNvPr id="144" name="Straight Arrow Connector 143"/>
          <p:cNvCxnSpPr/>
          <p:nvPr/>
        </p:nvCxnSpPr>
        <p:spPr>
          <a:xfrm>
            <a:off x="9294662" y="4736972"/>
            <a:ext cx="413383" cy="0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TextBox 144"/>
          <p:cNvSpPr txBox="1"/>
          <p:nvPr/>
        </p:nvSpPr>
        <p:spPr>
          <a:xfrm>
            <a:off x="9226053" y="4362941"/>
            <a:ext cx="447558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U</a:t>
            </a:r>
            <a:r>
              <a:rPr lang="en-US" altLang="ko-KR" baseline="-25000" dirty="0"/>
              <a:t>2</a:t>
            </a:r>
            <a:endParaRPr lang="ko-KR" altLang="en-US" baseline="-25000" dirty="0"/>
          </a:p>
        </p:txBody>
      </p:sp>
      <p:cxnSp>
        <p:nvCxnSpPr>
          <p:cNvPr id="146" name="Straight Arrow Connector 145"/>
          <p:cNvCxnSpPr/>
          <p:nvPr/>
        </p:nvCxnSpPr>
        <p:spPr>
          <a:xfrm flipV="1">
            <a:off x="10136244" y="4895834"/>
            <a:ext cx="1" cy="201293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TextBox 147"/>
          <p:cNvSpPr txBox="1"/>
          <p:nvPr/>
        </p:nvSpPr>
        <p:spPr>
          <a:xfrm>
            <a:off x="9676575" y="4834907"/>
            <a:ext cx="503664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W</a:t>
            </a:r>
            <a:r>
              <a:rPr lang="en-US" altLang="ko-KR" baseline="-25000" dirty="0"/>
              <a:t>2</a:t>
            </a:r>
            <a:endParaRPr lang="ko-KR" altLang="en-US" baseline="-25000" dirty="0"/>
          </a:p>
        </p:txBody>
      </p:sp>
      <p:sp>
        <p:nvSpPr>
          <p:cNvPr id="154" name="Oval 153"/>
          <p:cNvSpPr/>
          <p:nvPr/>
        </p:nvSpPr>
        <p:spPr>
          <a:xfrm>
            <a:off x="10944988" y="3896884"/>
            <a:ext cx="825900" cy="432048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O</a:t>
            </a:r>
            <a:r>
              <a:rPr lang="en-US" altLang="ko-KR" baseline="-25000" dirty="0"/>
              <a:t>2</a:t>
            </a:r>
            <a:endParaRPr lang="ko-KR" altLang="en-US" baseline="-25000" dirty="0"/>
          </a:p>
        </p:txBody>
      </p:sp>
      <p:cxnSp>
        <p:nvCxnSpPr>
          <p:cNvPr id="155" name="Straight Arrow Connector 154"/>
          <p:cNvCxnSpPr/>
          <p:nvPr/>
        </p:nvCxnSpPr>
        <p:spPr>
          <a:xfrm flipV="1">
            <a:off x="11382883" y="4316238"/>
            <a:ext cx="1" cy="201293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TextBox 155"/>
          <p:cNvSpPr txBox="1"/>
          <p:nvPr/>
        </p:nvSpPr>
        <p:spPr>
          <a:xfrm>
            <a:off x="10924072" y="4216377"/>
            <a:ext cx="503664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W</a:t>
            </a:r>
            <a:r>
              <a:rPr lang="en-US" altLang="ko-KR" baseline="-25000" dirty="0"/>
              <a:t>3</a:t>
            </a:r>
            <a:endParaRPr lang="ko-KR" altLang="en-US" baseline="-25000" dirty="0"/>
          </a:p>
        </p:txBody>
      </p:sp>
      <p:sp>
        <p:nvSpPr>
          <p:cNvPr id="157" name="Oval 156"/>
          <p:cNvSpPr/>
          <p:nvPr/>
        </p:nvSpPr>
        <p:spPr>
          <a:xfrm>
            <a:off x="10970606" y="5726572"/>
            <a:ext cx="825900" cy="432048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O</a:t>
            </a:r>
            <a:r>
              <a:rPr lang="en-US" altLang="ko-KR" baseline="-25000" dirty="0"/>
              <a:t>1</a:t>
            </a:r>
            <a:endParaRPr lang="ko-KR" altLang="en-US" baseline="-25000" dirty="0"/>
          </a:p>
        </p:txBody>
      </p:sp>
      <p:sp>
        <p:nvSpPr>
          <p:cNvPr id="158" name="Oval 157"/>
          <p:cNvSpPr/>
          <p:nvPr/>
        </p:nvSpPr>
        <p:spPr>
          <a:xfrm>
            <a:off x="10970605" y="5105926"/>
            <a:ext cx="825900" cy="432048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H</a:t>
            </a:r>
            <a:r>
              <a:rPr lang="en-US" altLang="ko-KR" sz="1400" baseline="-25000" dirty="0"/>
              <a:t>t+2,1</a:t>
            </a:r>
            <a:endParaRPr lang="ko-KR" altLang="en-US" sz="1400" baseline="-25000" dirty="0"/>
          </a:p>
        </p:txBody>
      </p:sp>
      <p:cxnSp>
        <p:nvCxnSpPr>
          <p:cNvPr id="159" name="Straight Arrow Connector 158"/>
          <p:cNvCxnSpPr/>
          <p:nvPr/>
        </p:nvCxnSpPr>
        <p:spPr>
          <a:xfrm>
            <a:off x="10557223" y="5341636"/>
            <a:ext cx="413383" cy="0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Arrow Connector 159"/>
          <p:cNvCxnSpPr/>
          <p:nvPr/>
        </p:nvCxnSpPr>
        <p:spPr>
          <a:xfrm flipV="1">
            <a:off x="11383556" y="5531628"/>
            <a:ext cx="1" cy="201293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TextBox 160"/>
          <p:cNvSpPr txBox="1"/>
          <p:nvPr/>
        </p:nvSpPr>
        <p:spPr>
          <a:xfrm>
            <a:off x="10923887" y="5470701"/>
            <a:ext cx="503664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W</a:t>
            </a:r>
            <a:r>
              <a:rPr lang="en-US" altLang="ko-KR" baseline="-25000" dirty="0"/>
              <a:t>1</a:t>
            </a:r>
            <a:endParaRPr lang="ko-KR" altLang="en-US" baseline="-25000" dirty="0"/>
          </a:p>
        </p:txBody>
      </p:sp>
      <p:sp>
        <p:nvSpPr>
          <p:cNvPr id="162" name="TextBox 161"/>
          <p:cNvSpPr txBox="1"/>
          <p:nvPr/>
        </p:nvSpPr>
        <p:spPr>
          <a:xfrm>
            <a:off x="10488614" y="4967605"/>
            <a:ext cx="447558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U</a:t>
            </a:r>
            <a:r>
              <a:rPr lang="en-US" altLang="ko-KR" baseline="-25000" dirty="0"/>
              <a:t>1</a:t>
            </a:r>
            <a:endParaRPr lang="ko-KR" altLang="en-US" baseline="-25000" dirty="0"/>
          </a:p>
        </p:txBody>
      </p:sp>
      <p:sp>
        <p:nvSpPr>
          <p:cNvPr id="163" name="Oval 162"/>
          <p:cNvSpPr/>
          <p:nvPr/>
        </p:nvSpPr>
        <p:spPr>
          <a:xfrm>
            <a:off x="10955356" y="4501262"/>
            <a:ext cx="825900" cy="432048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H</a:t>
            </a:r>
            <a:r>
              <a:rPr lang="en-US" altLang="ko-KR" sz="1400" baseline="-25000" dirty="0"/>
              <a:t>t+2,2</a:t>
            </a:r>
            <a:endParaRPr lang="ko-KR" altLang="en-US" sz="1400" baseline="-25000" dirty="0"/>
          </a:p>
        </p:txBody>
      </p:sp>
      <p:cxnSp>
        <p:nvCxnSpPr>
          <p:cNvPr id="164" name="Straight Arrow Connector 163"/>
          <p:cNvCxnSpPr/>
          <p:nvPr/>
        </p:nvCxnSpPr>
        <p:spPr>
          <a:xfrm>
            <a:off x="10541974" y="4736972"/>
            <a:ext cx="413383" cy="0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TextBox 164"/>
          <p:cNvSpPr txBox="1"/>
          <p:nvPr/>
        </p:nvSpPr>
        <p:spPr>
          <a:xfrm>
            <a:off x="10473365" y="4362941"/>
            <a:ext cx="447558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U</a:t>
            </a:r>
            <a:r>
              <a:rPr lang="en-US" altLang="ko-KR" baseline="-25000" dirty="0"/>
              <a:t>2</a:t>
            </a:r>
            <a:endParaRPr lang="ko-KR" altLang="en-US" baseline="-25000" dirty="0"/>
          </a:p>
        </p:txBody>
      </p:sp>
      <p:cxnSp>
        <p:nvCxnSpPr>
          <p:cNvPr id="166" name="Straight Arrow Connector 165"/>
          <p:cNvCxnSpPr/>
          <p:nvPr/>
        </p:nvCxnSpPr>
        <p:spPr>
          <a:xfrm flipV="1">
            <a:off x="11383556" y="4895834"/>
            <a:ext cx="1" cy="201293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TextBox 166"/>
          <p:cNvSpPr txBox="1"/>
          <p:nvPr/>
        </p:nvSpPr>
        <p:spPr>
          <a:xfrm>
            <a:off x="10923887" y="4834907"/>
            <a:ext cx="503664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W</a:t>
            </a:r>
            <a:r>
              <a:rPr lang="en-US" altLang="ko-KR" baseline="-25000" dirty="0"/>
              <a:t>2</a:t>
            </a:r>
            <a:endParaRPr lang="ko-KR" altLang="en-US" baseline="-25000" dirty="0"/>
          </a:p>
        </p:txBody>
      </p:sp>
      <p:sp>
        <p:nvSpPr>
          <p:cNvPr id="168" name="TextBox 167"/>
          <p:cNvSpPr txBox="1"/>
          <p:nvPr/>
        </p:nvSpPr>
        <p:spPr>
          <a:xfrm>
            <a:off x="7837261" y="6156588"/>
            <a:ext cx="2962221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Deep Sequence-to-Sequence</a:t>
            </a:r>
            <a:br>
              <a:rPr lang="en-US" altLang="ko-KR" dirty="0"/>
            </a:br>
            <a:r>
              <a:rPr lang="en-US" altLang="ko-KR" dirty="0"/>
              <a:t>Recurrent Neural Network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65950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Vanishing Gradient Problem</a:t>
            </a:r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7500" lnSpcReduction="20000"/>
              </a:bodyPr>
              <a:lstStyle/>
              <a:p>
                <a:r>
                  <a:rPr lang="en-US" altLang="ko-KR" dirty="0" smtClean="0"/>
                  <a:t>Logistic function :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p>
                        </m:sSup>
                      </m:den>
                    </m:f>
                  </m:oMath>
                </a14:m>
                <a:endParaRPr lang="en-US" altLang="ko-KR" i="1" dirty="0" smtClean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  <m:r>
                      <a:rPr lang="en-US" altLang="ko-KR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(1+</m:t>
                        </m:r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p>
                        </m:s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−2</m:t>
                        </m:r>
                      </m:sup>
                    </m:sSup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</a:rPr>
                      <m:t>(1−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0&lt;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&lt;1</m:t>
                    </m:r>
                  </m:oMath>
                </a14:m>
                <a:endParaRPr lang="en-US" altLang="ko-KR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𝑚𝑎𝑥</m:t>
                    </m:r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  <m:r>
                      <a:rPr lang="en-US" altLang="ko-KR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</m:oMath>
                </a14:m>
                <a:endParaRPr lang="en-US" altLang="ko-KR" dirty="0" smtClean="0"/>
              </a:p>
              <a:p>
                <a:r>
                  <a:rPr lang="en-US" altLang="ko-KR" dirty="0" smtClean="0"/>
                  <a:t>Multi-layered delta signal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nary>
                      <m:naryPr>
                        <m:chr m:val="∑"/>
                        <m:supHide m:val="on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𝑗𝑘</m:t>
                            </m:r>
                          </m:sub>
                        </m:sSub>
                      </m:e>
                    </m:nary>
                  </m:oMath>
                </a14:m>
                <a:endParaRPr lang="en-US" altLang="ko-KR" dirty="0" smtClean="0"/>
              </a:p>
              <a:p>
                <a:r>
                  <a:rPr lang="en-US" altLang="ko-KR" dirty="0" smtClean="0"/>
                  <a:t>Back-propagation algorithm</a:t>
                </a:r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bSup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  <m:r>
                      <a:rPr lang="en-US" altLang="ko-KR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𝜂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altLang="ko-KR" dirty="0" smtClean="0"/>
              </a:p>
              <a:p>
                <a:r>
                  <a:rPr lang="en-US" altLang="ko-KR" dirty="0" smtClean="0"/>
                  <a:t>If a delta signal is weak, the weight update is impossible</a:t>
                </a:r>
              </a:p>
              <a:p>
                <a:pPr lvl="1"/>
                <a:r>
                  <a:rPr lang="en-US" altLang="ko-KR" dirty="0" smtClean="0"/>
                  <a:t>Deep layered neural network</a:t>
                </a:r>
              </a:p>
              <a:p>
                <a:pPr lvl="1"/>
                <a:r>
                  <a:rPr lang="en-US" altLang="ko-KR" dirty="0" smtClean="0"/>
                  <a:t>Single layered recurrent neural network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D3E9B-A789-4DCF-960C-49E4EDB7DF3D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3796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Long Short Term Memory</a:t>
            </a:r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524000" y="1600200"/>
                <a:ext cx="3627164" cy="4925144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US" altLang="ko-KR" dirty="0" smtClean="0"/>
                  <a:t>LSTM cell</a:t>
                </a:r>
              </a:p>
              <a:p>
                <a:pPr lvl="1"/>
                <a:r>
                  <a:rPr lang="en-US" altLang="ko-KR" dirty="0" smtClean="0"/>
                  <a:t>Introducing a state to the LSTM cell</a:t>
                </a:r>
              </a:p>
              <a:p>
                <a:pPr lvl="1"/>
                <a:r>
                  <a:rPr lang="en-US" altLang="ko-KR" dirty="0" smtClean="0"/>
                  <a:t>Gate mechanism to add or remove information from the cell state</a:t>
                </a:r>
              </a:p>
              <a:p>
                <a:r>
                  <a:rPr lang="en-US" altLang="ko-KR" dirty="0" smtClean="0"/>
                  <a:t>Gate mechanism</a:t>
                </a:r>
              </a:p>
              <a:p>
                <a:pPr lvl="1"/>
                <a:r>
                  <a:rPr lang="en-US" altLang="ko-KR" dirty="0" smtClean="0"/>
                  <a:t>Sigmoid activation</a:t>
                </a:r>
              </a:p>
              <a:p>
                <a:pPr lvl="1"/>
                <a:r>
                  <a:rPr lang="en-US" altLang="ko-KR" dirty="0" smtClean="0"/>
                  <a:t>Pointwise multiplication</a:t>
                </a:r>
              </a:p>
              <a:p>
                <a:r>
                  <a:rPr lang="en-US" altLang="ko-KR" dirty="0" smtClean="0"/>
                  <a:t>Mathematical formulation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ko-KR" altLang="en-US" b="0" i="1" smtClean="0"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e>
                    </m:d>
                  </m:oMath>
                </a14:m>
                <a:endParaRPr lang="en-US" altLang="ko-KR" b="0" dirty="0" smtClean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ko-KR" alt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acc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𝑡𝑎𝑛h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dirty="0" smtClean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acc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altLang="ko-KR" dirty="0" smtClean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e>
                    </m:d>
                  </m:oMath>
                </a14:m>
                <a:endParaRPr lang="en-US" altLang="ko-KR" dirty="0" smtClean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</a:rPr>
                      <m:t>tanh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⁡(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ko-KR" altLang="en-US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ko-KR" altLang="en-US" dirty="0"/>
              </a:p>
              <a:p>
                <a:pPr lvl="1"/>
                <a:endParaRPr lang="ko-KR" alt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24000" y="1600200"/>
                <a:ext cx="3627164" cy="4925144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D3E9B-A789-4DCF-960C-49E4EDB7DF3D}" type="slidenum">
              <a:rPr lang="ko-KR" altLang="en-US" smtClean="0"/>
              <a:t>17</a:t>
            </a:fld>
            <a:endParaRPr lang="ko-KR" altLang="en-US"/>
          </a:p>
        </p:txBody>
      </p:sp>
      <p:grpSp>
        <p:nvGrpSpPr>
          <p:cNvPr id="104" name="Group 103"/>
          <p:cNvGrpSpPr/>
          <p:nvPr/>
        </p:nvGrpSpPr>
        <p:grpSpPr>
          <a:xfrm>
            <a:off x="4910295" y="1041393"/>
            <a:ext cx="5695297" cy="5268689"/>
            <a:chOff x="3147103" y="1091918"/>
            <a:chExt cx="5841731" cy="5203009"/>
          </a:xfrm>
        </p:grpSpPr>
        <p:sp>
          <p:nvSpPr>
            <p:cNvPr id="5" name="Rectangle 4"/>
            <p:cNvSpPr/>
            <p:nvPr/>
          </p:nvSpPr>
          <p:spPr>
            <a:xfrm>
              <a:off x="3624383" y="2115178"/>
              <a:ext cx="4926704" cy="310996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Oval 5"/>
                <p:cNvSpPr/>
                <p:nvPr/>
              </p:nvSpPr>
              <p:spPr>
                <a:xfrm>
                  <a:off x="4148894" y="2314149"/>
                  <a:ext cx="572755" cy="482321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ko-K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ko-KR" altLang="en-US" sz="1600" dirty="0"/>
                </a:p>
              </p:txBody>
            </p:sp>
          </mc:Choice>
          <mc:Fallback xmlns="">
            <p:sp>
              <p:nvSpPr>
                <p:cNvPr id="6" name="Oval 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48894" y="2314149"/>
                  <a:ext cx="572755" cy="482321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ectangle 6"/>
                <p:cNvSpPr/>
                <p:nvPr/>
              </p:nvSpPr>
              <p:spPr>
                <a:xfrm>
                  <a:off x="4163967" y="4070973"/>
                  <a:ext cx="542611" cy="371789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sz="1600" i="1">
                            <a:latin typeface="Cambria Math" panose="02040503050406030204" pitchFamily="18" charset="0"/>
                          </a:rPr>
                          <m:t>𝜎</m:t>
                        </m:r>
                      </m:oMath>
                    </m:oMathPara>
                  </a14:m>
                  <a:endParaRPr lang="ko-KR" altLang="en-US" sz="1600" dirty="0"/>
                </a:p>
              </p:txBody>
            </p:sp>
          </mc:Choice>
          <mc:Fallback xmlns="">
            <p:sp>
              <p:nvSpPr>
                <p:cNvPr id="7" name="Rectangle 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63967" y="4070973"/>
                  <a:ext cx="542611" cy="371789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Oval 7"/>
                <p:cNvSpPr/>
                <p:nvPr/>
              </p:nvSpPr>
              <p:spPr>
                <a:xfrm>
                  <a:off x="5794523" y="2314149"/>
                  <a:ext cx="572755" cy="482321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ko-K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ko-KR" altLang="en-US" sz="1600" dirty="0"/>
                </a:p>
              </p:txBody>
            </p:sp>
          </mc:Choice>
          <mc:Fallback xmlns="">
            <p:sp>
              <p:nvSpPr>
                <p:cNvPr id="8" name="Oval 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94523" y="2314149"/>
                  <a:ext cx="572755" cy="482321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Oval 8"/>
                <p:cNvSpPr/>
                <p:nvPr/>
              </p:nvSpPr>
              <p:spPr>
                <a:xfrm>
                  <a:off x="5794523" y="3111393"/>
                  <a:ext cx="572755" cy="482321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ko-K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ko-KR" altLang="en-US" sz="1600" dirty="0"/>
                </a:p>
              </p:txBody>
            </p:sp>
          </mc:Choice>
          <mc:Fallback xmlns="">
            <p:sp>
              <p:nvSpPr>
                <p:cNvPr id="9" name="Oval 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94523" y="3111393"/>
                  <a:ext cx="572755" cy="482321"/>
                </a:xfrm>
                <a:prstGeom prst="ellipse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 9"/>
                <p:cNvSpPr/>
                <p:nvPr/>
              </p:nvSpPr>
              <p:spPr>
                <a:xfrm>
                  <a:off x="4984085" y="4070973"/>
                  <a:ext cx="542611" cy="371789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sz="1600" i="1">
                            <a:latin typeface="Cambria Math" panose="02040503050406030204" pitchFamily="18" charset="0"/>
                          </a:rPr>
                          <m:t>𝜎</m:t>
                        </m:r>
                      </m:oMath>
                    </m:oMathPara>
                  </a14:m>
                  <a:endParaRPr lang="ko-KR" altLang="en-US" sz="1600" dirty="0"/>
                </a:p>
              </p:txBody>
            </p:sp>
          </mc:Choice>
          <mc:Fallback xmlns="">
            <p:sp>
              <p:nvSpPr>
                <p:cNvPr id="10" name="Rectangle 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84085" y="4070973"/>
                  <a:ext cx="542611" cy="371789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" name="Rectangle 10"/>
            <p:cNvSpPr/>
            <p:nvPr/>
          </p:nvSpPr>
          <p:spPr>
            <a:xfrm>
              <a:off x="5809595" y="4069953"/>
              <a:ext cx="542611" cy="37178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err="1"/>
                <a:t>tanh</a:t>
              </a:r>
              <a:endParaRPr lang="ko-KR" altLang="en-US" sz="12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Rectangle 11"/>
                <p:cNvSpPr/>
                <p:nvPr/>
              </p:nvSpPr>
              <p:spPr>
                <a:xfrm>
                  <a:off x="6624321" y="4069953"/>
                  <a:ext cx="542611" cy="371789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sz="1600" i="1">
                            <a:latin typeface="Cambria Math" panose="02040503050406030204" pitchFamily="18" charset="0"/>
                          </a:rPr>
                          <m:t>𝜎</m:t>
                        </m:r>
                      </m:oMath>
                    </m:oMathPara>
                  </a14:m>
                  <a:endParaRPr lang="ko-KR" altLang="en-US" sz="1600" dirty="0"/>
                </a:p>
              </p:txBody>
            </p:sp>
          </mc:Choice>
          <mc:Fallback xmlns="">
            <p:sp>
              <p:nvSpPr>
                <p:cNvPr id="12" name="Rectangle 1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24321" y="4069953"/>
                  <a:ext cx="542611" cy="371789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Oval 12"/>
                <p:cNvSpPr/>
                <p:nvPr/>
              </p:nvSpPr>
              <p:spPr>
                <a:xfrm>
                  <a:off x="7402284" y="3455794"/>
                  <a:ext cx="572755" cy="482321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ko-K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ko-KR" altLang="en-US" sz="1600" dirty="0"/>
                </a:p>
              </p:txBody>
            </p:sp>
          </mc:Choice>
          <mc:Fallback xmlns="">
            <p:sp>
              <p:nvSpPr>
                <p:cNvPr id="13" name="Oval 1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02284" y="3455794"/>
                  <a:ext cx="572755" cy="482321"/>
                </a:xfrm>
                <a:prstGeom prst="ellipse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Oval 14"/>
            <p:cNvSpPr/>
            <p:nvPr/>
          </p:nvSpPr>
          <p:spPr>
            <a:xfrm>
              <a:off x="7226266" y="2796461"/>
              <a:ext cx="924789" cy="48232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err="1"/>
                <a:t>tanh</a:t>
              </a:r>
              <a:endParaRPr lang="ko-KR" altLang="en-US" sz="140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3523867" y="2456339"/>
              <a:ext cx="215041" cy="19794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523867" y="4689437"/>
              <a:ext cx="215041" cy="19794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8458330" y="2456339"/>
              <a:ext cx="215041" cy="19794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8458326" y="4689437"/>
              <a:ext cx="215041" cy="19794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cxnSp>
          <p:nvCxnSpPr>
            <p:cNvPr id="21" name="Straight Arrow Connector 20"/>
            <p:cNvCxnSpPr>
              <a:stCxn id="16" idx="3"/>
              <a:endCxn id="6" idx="2"/>
            </p:cNvCxnSpPr>
            <p:nvPr/>
          </p:nvCxnSpPr>
          <p:spPr>
            <a:xfrm>
              <a:off x="3738908" y="2555309"/>
              <a:ext cx="409986" cy="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>
              <a:endCxn id="16" idx="1"/>
            </p:cNvCxnSpPr>
            <p:nvPr/>
          </p:nvCxnSpPr>
          <p:spPr>
            <a:xfrm>
              <a:off x="3147103" y="2555309"/>
              <a:ext cx="37676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>
              <a:endCxn id="17" idx="1"/>
            </p:cNvCxnSpPr>
            <p:nvPr/>
          </p:nvCxnSpPr>
          <p:spPr>
            <a:xfrm>
              <a:off x="3195489" y="4788407"/>
              <a:ext cx="328378" cy="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>
              <a:stCxn id="18" idx="3"/>
            </p:cNvCxnSpPr>
            <p:nvPr/>
          </p:nvCxnSpPr>
          <p:spPr>
            <a:xfrm>
              <a:off x="8673370" y="2555309"/>
              <a:ext cx="315464" cy="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>
              <a:stCxn id="19" idx="3"/>
            </p:cNvCxnSpPr>
            <p:nvPr/>
          </p:nvCxnSpPr>
          <p:spPr>
            <a:xfrm>
              <a:off x="8673372" y="4788407"/>
              <a:ext cx="301110" cy="14752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>
              <a:stCxn id="6" idx="6"/>
              <a:endCxn id="8" idx="2"/>
            </p:cNvCxnSpPr>
            <p:nvPr/>
          </p:nvCxnSpPr>
          <p:spPr>
            <a:xfrm>
              <a:off x="4721649" y="2555310"/>
              <a:ext cx="107287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>
              <a:stCxn id="8" idx="6"/>
              <a:endCxn id="18" idx="1"/>
            </p:cNvCxnSpPr>
            <p:nvPr/>
          </p:nvCxnSpPr>
          <p:spPr>
            <a:xfrm>
              <a:off x="6367277" y="2555310"/>
              <a:ext cx="2091052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>
              <a:stCxn id="17" idx="3"/>
              <a:endCxn id="7" idx="2"/>
            </p:cNvCxnSpPr>
            <p:nvPr/>
          </p:nvCxnSpPr>
          <p:spPr>
            <a:xfrm flipV="1">
              <a:off x="3738908" y="4442762"/>
              <a:ext cx="696365" cy="345645"/>
            </a:xfrm>
            <a:prstGeom prst="bentConnector2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6"/>
            <p:cNvCxnSpPr>
              <a:stCxn id="17" idx="3"/>
              <a:endCxn id="10" idx="2"/>
            </p:cNvCxnSpPr>
            <p:nvPr/>
          </p:nvCxnSpPr>
          <p:spPr>
            <a:xfrm flipV="1">
              <a:off x="3738908" y="4442762"/>
              <a:ext cx="1516483" cy="345645"/>
            </a:xfrm>
            <a:prstGeom prst="bentConnector2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36"/>
            <p:cNvCxnSpPr>
              <a:stCxn id="17" idx="3"/>
              <a:endCxn id="11" idx="2"/>
            </p:cNvCxnSpPr>
            <p:nvPr/>
          </p:nvCxnSpPr>
          <p:spPr>
            <a:xfrm flipV="1">
              <a:off x="3738908" y="4441742"/>
              <a:ext cx="2341993" cy="346665"/>
            </a:xfrm>
            <a:prstGeom prst="bentConnector2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36"/>
            <p:cNvCxnSpPr>
              <a:stCxn id="17" idx="3"/>
              <a:endCxn id="12" idx="2"/>
            </p:cNvCxnSpPr>
            <p:nvPr/>
          </p:nvCxnSpPr>
          <p:spPr>
            <a:xfrm flipV="1">
              <a:off x="3738908" y="4441742"/>
              <a:ext cx="3156719" cy="346665"/>
            </a:xfrm>
            <a:prstGeom prst="bentConnector2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36"/>
            <p:cNvCxnSpPr>
              <a:stCxn id="7" idx="0"/>
              <a:endCxn id="6" idx="4"/>
            </p:cNvCxnSpPr>
            <p:nvPr/>
          </p:nvCxnSpPr>
          <p:spPr>
            <a:xfrm rot="16200000" flipV="1">
              <a:off x="3798022" y="3433721"/>
              <a:ext cx="1274503" cy="1"/>
            </a:xfrm>
            <a:prstGeom prst="bentConnector3">
              <a:avLst>
                <a:gd name="adj1" fmla="val 50000"/>
              </a:avLst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36"/>
            <p:cNvCxnSpPr>
              <a:stCxn id="10" idx="0"/>
              <a:endCxn id="9" idx="2"/>
            </p:cNvCxnSpPr>
            <p:nvPr/>
          </p:nvCxnSpPr>
          <p:spPr>
            <a:xfrm rot="5400000" flipH="1" flipV="1">
              <a:off x="5165748" y="3442198"/>
              <a:ext cx="718419" cy="539132"/>
            </a:xfrm>
            <a:prstGeom prst="bentConnector2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36"/>
            <p:cNvCxnSpPr>
              <a:stCxn id="11" idx="0"/>
              <a:endCxn id="9" idx="4"/>
            </p:cNvCxnSpPr>
            <p:nvPr/>
          </p:nvCxnSpPr>
          <p:spPr>
            <a:xfrm flipV="1">
              <a:off x="6080901" y="3593714"/>
              <a:ext cx="0" cy="476239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36"/>
            <p:cNvCxnSpPr>
              <a:stCxn id="9" idx="0"/>
              <a:endCxn id="8" idx="4"/>
            </p:cNvCxnSpPr>
            <p:nvPr/>
          </p:nvCxnSpPr>
          <p:spPr>
            <a:xfrm flipV="1">
              <a:off x="6080901" y="2796470"/>
              <a:ext cx="0" cy="314923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36"/>
            <p:cNvCxnSpPr>
              <a:stCxn id="8" idx="6"/>
              <a:endCxn id="15" idx="0"/>
            </p:cNvCxnSpPr>
            <p:nvPr/>
          </p:nvCxnSpPr>
          <p:spPr>
            <a:xfrm>
              <a:off x="6367278" y="2555310"/>
              <a:ext cx="1321383" cy="241151"/>
            </a:xfrm>
            <a:prstGeom prst="bentConnector2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36"/>
            <p:cNvCxnSpPr>
              <a:stCxn id="15" idx="4"/>
              <a:endCxn id="13" idx="0"/>
            </p:cNvCxnSpPr>
            <p:nvPr/>
          </p:nvCxnSpPr>
          <p:spPr>
            <a:xfrm>
              <a:off x="7688661" y="3278782"/>
              <a:ext cx="1" cy="177012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36"/>
            <p:cNvCxnSpPr>
              <a:stCxn id="13" idx="4"/>
              <a:endCxn id="19" idx="1"/>
            </p:cNvCxnSpPr>
            <p:nvPr/>
          </p:nvCxnSpPr>
          <p:spPr>
            <a:xfrm rot="16200000" flipH="1">
              <a:off x="7648347" y="3978429"/>
              <a:ext cx="850292" cy="769664"/>
            </a:xfrm>
            <a:prstGeom prst="bentConnector2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Arrow Connector 36"/>
            <p:cNvCxnSpPr>
              <a:stCxn id="12" idx="0"/>
              <a:endCxn id="13" idx="2"/>
            </p:cNvCxnSpPr>
            <p:nvPr/>
          </p:nvCxnSpPr>
          <p:spPr>
            <a:xfrm rot="5400000" flipH="1" flipV="1">
              <a:off x="6962456" y="3630126"/>
              <a:ext cx="372998" cy="506657"/>
            </a:xfrm>
            <a:prstGeom prst="bentConnector2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Rectangle 75"/>
            <p:cNvSpPr/>
            <p:nvPr/>
          </p:nvSpPr>
          <p:spPr>
            <a:xfrm>
              <a:off x="4148894" y="5126174"/>
              <a:ext cx="215041" cy="19794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cxnSp>
          <p:nvCxnSpPr>
            <p:cNvPr id="77" name="Straight Arrow Connector 76"/>
            <p:cNvCxnSpPr>
              <a:stCxn id="81" idx="0"/>
              <a:endCxn id="76" idx="2"/>
            </p:cNvCxnSpPr>
            <p:nvPr/>
          </p:nvCxnSpPr>
          <p:spPr>
            <a:xfrm flipH="1" flipV="1">
              <a:off x="4256415" y="5324114"/>
              <a:ext cx="2569" cy="33776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Oval 80"/>
                <p:cNvSpPr/>
                <p:nvPr/>
              </p:nvSpPr>
              <p:spPr>
                <a:xfrm>
                  <a:off x="3826103" y="5661881"/>
                  <a:ext cx="865762" cy="633046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28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ko-KR" altLang="en-US" sz="2800" dirty="0"/>
                </a:p>
              </p:txBody>
            </p:sp>
          </mc:Choice>
          <mc:Fallback xmlns="">
            <p:sp>
              <p:nvSpPr>
                <p:cNvPr id="81" name="Oval 8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26103" y="5661881"/>
                  <a:ext cx="865762" cy="633046"/>
                </a:xfrm>
                <a:prstGeom prst="ellipse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3" name="Rectangle 82"/>
            <p:cNvSpPr/>
            <p:nvPr/>
          </p:nvSpPr>
          <p:spPr>
            <a:xfrm>
              <a:off x="8102728" y="2037152"/>
              <a:ext cx="215041" cy="19794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Oval 83"/>
                <p:cNvSpPr/>
                <p:nvPr/>
              </p:nvSpPr>
              <p:spPr>
                <a:xfrm>
                  <a:off x="7777367" y="1091918"/>
                  <a:ext cx="865762" cy="633046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ko-KR" sz="28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ko-KR" altLang="en-US" sz="2800" dirty="0"/>
                </a:p>
              </p:txBody>
            </p:sp>
          </mc:Choice>
          <mc:Fallback xmlns="">
            <p:sp>
              <p:nvSpPr>
                <p:cNvPr id="84" name="Oval 8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77367" y="1091918"/>
                  <a:ext cx="865762" cy="633046"/>
                </a:xfrm>
                <a:prstGeom prst="ellipse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5" name="Straight Arrow Connector 84"/>
            <p:cNvCxnSpPr>
              <a:stCxn id="83" idx="0"/>
              <a:endCxn id="84" idx="4"/>
            </p:cNvCxnSpPr>
            <p:nvPr/>
          </p:nvCxnSpPr>
          <p:spPr>
            <a:xfrm flipH="1" flipV="1">
              <a:off x="8210248" y="1724964"/>
              <a:ext cx="1" cy="312188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36"/>
            <p:cNvCxnSpPr>
              <a:stCxn id="95" idx="2"/>
              <a:endCxn id="83" idx="2"/>
            </p:cNvCxnSpPr>
            <p:nvPr/>
          </p:nvCxnSpPr>
          <p:spPr>
            <a:xfrm flipH="1" flipV="1">
              <a:off x="8210249" y="2235092"/>
              <a:ext cx="9242" cy="189584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Freeform 94"/>
            <p:cNvSpPr/>
            <p:nvPr/>
          </p:nvSpPr>
          <p:spPr>
            <a:xfrm>
              <a:off x="8219491" y="2424676"/>
              <a:ext cx="90435" cy="251209"/>
            </a:xfrm>
            <a:custGeom>
              <a:avLst/>
              <a:gdLst>
                <a:gd name="connsiteX0" fmla="*/ 0 w 90435"/>
                <a:gd name="connsiteY0" fmla="*/ 251209 h 251209"/>
                <a:gd name="connsiteX1" fmla="*/ 90435 w 90435"/>
                <a:gd name="connsiteY1" fmla="*/ 130628 h 251209"/>
                <a:gd name="connsiteX2" fmla="*/ 0 w 90435"/>
                <a:gd name="connsiteY2" fmla="*/ 0 h 251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0435" h="251209">
                  <a:moveTo>
                    <a:pt x="0" y="251209"/>
                  </a:moveTo>
                  <a:cubicBezTo>
                    <a:pt x="45217" y="211852"/>
                    <a:pt x="90435" y="172496"/>
                    <a:pt x="90435" y="130628"/>
                  </a:cubicBezTo>
                  <a:cubicBezTo>
                    <a:pt x="90435" y="88760"/>
                    <a:pt x="45217" y="44380"/>
                    <a:pt x="0" y="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cxnSp>
          <p:nvCxnSpPr>
            <p:cNvPr id="98" name="Straight Arrow Connector 97"/>
            <p:cNvCxnSpPr>
              <a:endCxn id="95" idx="0"/>
            </p:cNvCxnSpPr>
            <p:nvPr/>
          </p:nvCxnSpPr>
          <p:spPr>
            <a:xfrm flipH="1" flipV="1">
              <a:off x="8219491" y="2675885"/>
              <a:ext cx="11932" cy="2112522"/>
            </a:xfrm>
            <a:prstGeom prst="straightConnector1">
              <a:avLst/>
            </a:prstGeom>
            <a:ln w="38100"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3" name="Rectangle 102"/>
          <p:cNvSpPr/>
          <p:nvPr/>
        </p:nvSpPr>
        <p:spPr>
          <a:xfrm>
            <a:off x="6356405" y="6094458"/>
            <a:ext cx="4402031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50" b="1" dirty="0" err="1">
                <a:solidFill>
                  <a:srgbClr val="222222"/>
                </a:solidFill>
                <a:latin typeface="Arial" panose="020B0604020202020204" pitchFamily="34" charset="0"/>
              </a:rPr>
              <a:t>Hochreiter</a:t>
            </a:r>
            <a:r>
              <a:rPr lang="en-US" altLang="ko-KR" sz="1050" b="1" dirty="0">
                <a:solidFill>
                  <a:srgbClr val="222222"/>
                </a:solidFill>
                <a:latin typeface="Arial" panose="020B0604020202020204" pitchFamily="34" charset="0"/>
              </a:rPr>
              <a:t>, Sepp, and Jürgen </a:t>
            </a:r>
            <a:r>
              <a:rPr lang="en-US" altLang="ko-KR" sz="1050" b="1" dirty="0" err="1">
                <a:solidFill>
                  <a:srgbClr val="222222"/>
                </a:solidFill>
                <a:latin typeface="Arial" panose="020B0604020202020204" pitchFamily="34" charset="0"/>
              </a:rPr>
              <a:t>Schmidhuber</a:t>
            </a:r>
            <a:r>
              <a:rPr lang="en-US" altLang="ko-KR" sz="1050" b="1" dirty="0">
                <a:solidFill>
                  <a:srgbClr val="222222"/>
                </a:solidFill>
                <a:latin typeface="Arial" panose="020B0604020202020204" pitchFamily="34" charset="0"/>
              </a:rPr>
              <a:t>. "Long short-term memory." </a:t>
            </a:r>
            <a:r>
              <a:rPr lang="en-US" altLang="ko-KR" sz="1050" b="1" i="1" dirty="0">
                <a:solidFill>
                  <a:srgbClr val="222222"/>
                </a:solidFill>
                <a:latin typeface="Arial" panose="020B0604020202020204" pitchFamily="34" charset="0"/>
              </a:rPr>
              <a:t>Neural computation</a:t>
            </a:r>
            <a:r>
              <a:rPr lang="en-US" altLang="ko-KR" sz="1050" b="1" dirty="0">
                <a:solidFill>
                  <a:srgbClr val="222222"/>
                </a:solidFill>
                <a:latin typeface="Arial" panose="020B0604020202020204" pitchFamily="34" charset="0"/>
              </a:rPr>
              <a:t> 9.8 (1997): 1735-1780.</a:t>
            </a:r>
            <a:endParaRPr lang="ko-KR" altLang="en-US" sz="1050" b="1" dirty="0"/>
          </a:p>
        </p:txBody>
      </p:sp>
      <p:cxnSp>
        <p:nvCxnSpPr>
          <p:cNvPr id="105" name="Straight Arrow Connector 36"/>
          <p:cNvCxnSpPr>
            <a:stCxn id="76" idx="0"/>
            <a:endCxn id="7" idx="2"/>
          </p:cNvCxnSpPr>
          <p:nvPr/>
        </p:nvCxnSpPr>
        <p:spPr>
          <a:xfrm rot="5400000" flipH="1" flipV="1">
            <a:off x="5732969" y="4693368"/>
            <a:ext cx="692039" cy="174374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09" name="Rectangle 108"/>
              <p:cNvSpPr/>
              <p:nvPr/>
            </p:nvSpPr>
            <p:spPr>
              <a:xfrm>
                <a:off x="4807712" y="4321499"/>
                <a:ext cx="67961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>
          <p:sp>
            <p:nvSpPr>
              <p:cNvPr id="109" name="Rectangle 10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7712" y="4321499"/>
                <a:ext cx="679610" cy="369332"/>
              </a:xfrm>
              <a:prstGeom prst="rect">
                <a:avLst/>
              </a:prstGeom>
              <a:blipFill>
                <a:blip r:embed="rId12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0" name="Rectangle 109"/>
              <p:cNvSpPr/>
              <p:nvPr/>
            </p:nvSpPr>
            <p:spPr>
              <a:xfrm>
                <a:off x="4758157" y="2060212"/>
                <a:ext cx="67159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>
          <p:sp>
            <p:nvSpPr>
              <p:cNvPr id="110" name="Rectangle 10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8157" y="2060212"/>
                <a:ext cx="671594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1" name="Rectangle 110"/>
              <p:cNvSpPr/>
              <p:nvPr/>
            </p:nvSpPr>
            <p:spPr>
              <a:xfrm>
                <a:off x="10166721" y="4342292"/>
                <a:ext cx="45999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>
          <p:sp>
            <p:nvSpPr>
              <p:cNvPr id="111" name="Rectangle 1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66721" y="4342292"/>
                <a:ext cx="459998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2" name="Rectangle 111"/>
              <p:cNvSpPr/>
              <p:nvPr/>
            </p:nvSpPr>
            <p:spPr>
              <a:xfrm>
                <a:off x="10117166" y="2081005"/>
                <a:ext cx="45608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>
          <p:sp>
            <p:nvSpPr>
              <p:cNvPr id="112" name="Rectangle 1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17166" y="2081005"/>
                <a:ext cx="456086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3" name="Rectangle 112"/>
              <p:cNvSpPr/>
              <p:nvPr/>
            </p:nvSpPr>
            <p:spPr>
              <a:xfrm>
                <a:off x="5785893" y="3243751"/>
                <a:ext cx="42235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>
          <p:sp>
            <p:nvSpPr>
              <p:cNvPr id="113" name="Rectangle 1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5893" y="3243751"/>
                <a:ext cx="422359" cy="369332"/>
              </a:xfrm>
              <a:prstGeom prst="rect">
                <a:avLst/>
              </a:prstGeom>
              <a:blipFill>
                <a:blip r:embed="rId16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4" name="Rectangle 113"/>
              <p:cNvSpPr/>
              <p:nvPr/>
            </p:nvSpPr>
            <p:spPr>
              <a:xfrm>
                <a:off x="6591540" y="3243751"/>
                <a:ext cx="40549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>
          <p:sp>
            <p:nvSpPr>
              <p:cNvPr id="114" name="Rectangle 1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1540" y="3243751"/>
                <a:ext cx="405496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5" name="Rectangle 114"/>
              <p:cNvSpPr/>
              <p:nvPr/>
            </p:nvSpPr>
            <p:spPr>
              <a:xfrm>
                <a:off x="7389552" y="3656795"/>
                <a:ext cx="456086" cy="37503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acc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>
          <p:sp>
            <p:nvSpPr>
              <p:cNvPr id="115" name="Rectangle 1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9552" y="3656795"/>
                <a:ext cx="456086" cy="375039"/>
              </a:xfrm>
              <a:prstGeom prst="rect">
                <a:avLst/>
              </a:prstGeom>
              <a:blipFill>
                <a:blip r:embed="rId18"/>
                <a:stretch>
                  <a:fillRect t="-3279" r="-14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6" name="Rectangle 115"/>
              <p:cNvSpPr/>
              <p:nvPr/>
            </p:nvSpPr>
            <p:spPr>
              <a:xfrm>
                <a:off x="8225760" y="3657780"/>
                <a:ext cx="44788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>
          <p:sp>
            <p:nvSpPr>
              <p:cNvPr id="116" name="Rectangle 1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5760" y="3657780"/>
                <a:ext cx="447880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00150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Straight Arrow Connector 36"/>
          <p:cNvCxnSpPr>
            <a:stCxn id="17" idx="3"/>
            <a:endCxn id="12" idx="2"/>
          </p:cNvCxnSpPr>
          <p:nvPr/>
        </p:nvCxnSpPr>
        <p:spPr>
          <a:xfrm flipV="1">
            <a:off x="5487264" y="4433503"/>
            <a:ext cx="3077590" cy="351041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Long Short Term Memory</a:t>
            </a:r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524001" y="1600200"/>
                <a:ext cx="3298126" cy="4925144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US" altLang="ko-KR" dirty="0" smtClean="0">
                    <a:latin typeface="Cambria Math" panose="02040503050406030204" pitchFamily="18" charset="0"/>
                  </a:rPr>
                  <a:t>Forgetting process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ko-KR" i="1" dirty="0" smtClean="0">
                    <a:latin typeface="Cambria Math" panose="02040503050406030204" pitchFamily="18" charset="0"/>
                  </a:rPr>
                  <a:t/>
                </a:r>
                <a:br>
                  <a:rPr lang="en-US" altLang="ko-KR" i="1" dirty="0" smtClean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ko-KR" altLang="en-US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]+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b="0" dirty="0" smtClean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ko-KR" dirty="0" smtClean="0"/>
                  <a:t> : Forget gate layer</a:t>
                </a:r>
              </a:p>
              <a:p>
                <a:pPr lvl="2"/>
                <a:r>
                  <a:rPr lang="en-US" altLang="ko-KR" dirty="0" smtClean="0"/>
                  <a:t>Forgetting from the state of the last cell,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endParaRPr lang="en-US" altLang="ko-KR" dirty="0" smtClean="0"/>
              </a:p>
              <a:p>
                <a:pPr lvl="2"/>
                <a:r>
                  <a:rPr lang="en-US" altLang="ko-KR" dirty="0" smtClean="0"/>
                  <a:t>Number of outputs equal to the cell state dimension</a:t>
                </a:r>
                <a:endParaRPr lang="ko-KR" altLang="en-US" dirty="0"/>
              </a:p>
              <a:p>
                <a:r>
                  <a:rPr lang="en-US" altLang="ko-KR" dirty="0" smtClean="0">
                    <a:latin typeface="Cambria Math" panose="02040503050406030204" pitchFamily="18" charset="0"/>
                  </a:rPr>
                  <a:t>Remembering process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ko-KR" i="1" dirty="0" smtClean="0">
                    <a:latin typeface="Cambria Math" panose="02040503050406030204" pitchFamily="18" charset="0"/>
                  </a:rPr>
                  <a:t/>
                </a:r>
                <a:br>
                  <a:rPr lang="en-US" altLang="ko-KR" i="1" dirty="0" smtClean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dirty="0" smtClean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ko-KR" dirty="0"/>
                  <a:t> : </a:t>
                </a:r>
                <a:r>
                  <a:rPr lang="en-US" altLang="ko-KR" dirty="0" smtClean="0"/>
                  <a:t>Remember </a:t>
                </a:r>
                <a:r>
                  <a:rPr lang="en-US" altLang="ko-KR" dirty="0"/>
                  <a:t>gate </a:t>
                </a:r>
                <a:r>
                  <a:rPr lang="en-US" altLang="ko-KR" dirty="0" smtClean="0"/>
                  <a:t>layer</a:t>
                </a:r>
              </a:p>
              <a:p>
                <a:pPr lvl="2"/>
                <a:r>
                  <a:rPr lang="en-US" altLang="ko-KR" dirty="0" smtClean="0"/>
                  <a:t>Output dim.==Cell state dim.</a:t>
                </a:r>
                <a:endParaRPr lang="en-US" altLang="ko-KR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acc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ko-KR" i="1" dirty="0" smtClean="0">
                    <a:latin typeface="Cambria Math" panose="02040503050406030204" pitchFamily="18" charset="0"/>
                  </a:rPr>
                  <a:t/>
                </a:r>
                <a:br>
                  <a:rPr lang="en-US" altLang="ko-KR" i="1" dirty="0" smtClean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𝑡𝑎𝑛h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dirty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acc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ko-KR" dirty="0" smtClean="0"/>
                  <a:t> : Information to be remembered</a:t>
                </a:r>
              </a:p>
              <a:p>
                <a:pPr lvl="2"/>
                <a:r>
                  <a:rPr lang="en-US" altLang="ko-KR" dirty="0" smtClean="0"/>
                  <a:t>Output </a:t>
                </a:r>
                <a:r>
                  <a:rPr lang="en-US" altLang="ko-KR" dirty="0"/>
                  <a:t>dim.==Cell state dim.</a:t>
                </a:r>
              </a:p>
              <a:p>
                <a:pPr lvl="2"/>
                <a:endParaRPr lang="en-US" altLang="ko-KR" dirty="0" smtClean="0"/>
              </a:p>
              <a:p>
                <a:pPr lvl="1"/>
                <a:endParaRPr lang="en-US" altLang="ko-KR" dirty="0" smtClean="0"/>
              </a:p>
              <a:p>
                <a:pPr lvl="1"/>
                <a:endParaRPr lang="ko-KR" altLang="en-US" dirty="0"/>
              </a:p>
              <a:p>
                <a:pPr lvl="1"/>
                <a:endParaRPr lang="ko-KR" alt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24001" y="1600200"/>
                <a:ext cx="3298126" cy="4925144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D3E9B-A789-4DCF-960C-49E4EDB7DF3D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5" name="Rectangle 4"/>
          <p:cNvSpPr/>
          <p:nvPr/>
        </p:nvSpPr>
        <p:spPr>
          <a:xfrm>
            <a:off x="5375611" y="2077569"/>
            <a:ext cx="4803207" cy="314922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Oval 5"/>
              <p:cNvSpPr/>
              <p:nvPr/>
            </p:nvSpPr>
            <p:spPr>
              <a:xfrm>
                <a:off x="5886973" y="2279052"/>
                <a:ext cx="558398" cy="48841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ko-KR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ko-KR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1600" dirty="0"/>
              </a:p>
            </p:txBody>
          </p:sp>
        </mc:Choice>
        <mc:Fallback>
          <p:sp>
            <p:nvSpPr>
              <p:cNvPr id="6" name="Oval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6973" y="2279052"/>
                <a:ext cx="558398" cy="488410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/>
              <p:cNvSpPr/>
              <p:nvPr/>
            </p:nvSpPr>
            <p:spPr>
              <a:xfrm>
                <a:off x="5901669" y="4058053"/>
                <a:ext cx="529009" cy="37648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1600" i="1"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ko-KR" altLang="en-US" sz="1600" dirty="0"/>
              </a:p>
            </p:txBody>
          </p:sp>
        </mc:Choice>
        <mc:Fallback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1669" y="4058053"/>
                <a:ext cx="529009" cy="37648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Oval 7"/>
              <p:cNvSpPr/>
              <p:nvPr/>
            </p:nvSpPr>
            <p:spPr>
              <a:xfrm>
                <a:off x="7491351" y="2279052"/>
                <a:ext cx="558398" cy="48841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ko-KR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1600" dirty="0"/>
              </a:p>
            </p:txBody>
          </p:sp>
        </mc:Choice>
        <mc:Fallback>
          <p:sp>
            <p:nvSpPr>
              <p:cNvPr id="8" name="Oval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1351" y="2279052"/>
                <a:ext cx="558398" cy="48841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Oval 8"/>
              <p:cNvSpPr/>
              <p:nvPr/>
            </p:nvSpPr>
            <p:spPr>
              <a:xfrm>
                <a:off x="7491351" y="3086360"/>
                <a:ext cx="558398" cy="48841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ko-KR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ko-KR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1600" dirty="0"/>
              </a:p>
            </p:txBody>
          </p:sp>
        </mc:Choice>
        <mc:Fallback>
          <p:sp>
            <p:nvSpPr>
              <p:cNvPr id="9" name="Oval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1351" y="3086360"/>
                <a:ext cx="558398" cy="488410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angle 9"/>
              <p:cNvSpPr/>
              <p:nvPr/>
            </p:nvSpPr>
            <p:spPr>
              <a:xfrm>
                <a:off x="6701230" y="4058053"/>
                <a:ext cx="529009" cy="37648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1600" i="1"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ko-KR" altLang="en-US" sz="1600" dirty="0"/>
              </a:p>
            </p:txBody>
          </p:sp>
        </mc:Choice>
        <mc:Fallback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1230" y="4058053"/>
                <a:ext cx="529009" cy="37648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/>
          <p:cNvSpPr/>
          <p:nvPr/>
        </p:nvSpPr>
        <p:spPr>
          <a:xfrm>
            <a:off x="7506047" y="4057020"/>
            <a:ext cx="529009" cy="3764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tanh</a:t>
            </a:r>
            <a:endParaRPr lang="ko-KR" altLang="en-US" sz="12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Rectangle 11"/>
              <p:cNvSpPr/>
              <p:nvPr/>
            </p:nvSpPr>
            <p:spPr>
              <a:xfrm>
                <a:off x="8300350" y="4057020"/>
                <a:ext cx="529009" cy="37648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1600" i="1"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ko-KR" altLang="en-US" sz="1600" dirty="0"/>
              </a:p>
            </p:txBody>
          </p:sp>
        </mc:Choice>
        <mc:Fallback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0350" y="4057020"/>
                <a:ext cx="529009" cy="37648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Oval 12"/>
              <p:cNvSpPr/>
              <p:nvPr/>
            </p:nvSpPr>
            <p:spPr>
              <a:xfrm>
                <a:off x="9058811" y="3435108"/>
                <a:ext cx="558398" cy="48841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ko-KR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ko-KR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1600" dirty="0"/>
              </a:p>
            </p:txBody>
          </p:sp>
        </mc:Choice>
        <mc:Fallback>
          <p:sp>
            <p:nvSpPr>
              <p:cNvPr id="13" name="Oval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8811" y="3435108"/>
                <a:ext cx="558398" cy="488410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Oval 14"/>
          <p:cNvSpPr/>
          <p:nvPr/>
        </p:nvSpPr>
        <p:spPr>
          <a:xfrm>
            <a:off x="8887206" y="2767452"/>
            <a:ext cx="901607" cy="4884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/>
              <a:t>tanh</a:t>
            </a:r>
            <a:endParaRPr lang="ko-KR" altLang="en-US" sz="1400" dirty="0"/>
          </a:p>
        </p:txBody>
      </p:sp>
      <p:sp>
        <p:nvSpPr>
          <p:cNvPr id="16" name="Rectangle 15"/>
          <p:cNvSpPr/>
          <p:nvPr/>
        </p:nvSpPr>
        <p:spPr>
          <a:xfrm>
            <a:off x="5277615" y="2423038"/>
            <a:ext cx="209651" cy="20043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17" name="Rectangle 16"/>
          <p:cNvSpPr/>
          <p:nvPr/>
        </p:nvSpPr>
        <p:spPr>
          <a:xfrm>
            <a:off x="5277615" y="4684325"/>
            <a:ext cx="209651" cy="20043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18" name="Rectangle 17"/>
          <p:cNvSpPr/>
          <p:nvPr/>
        </p:nvSpPr>
        <p:spPr>
          <a:xfrm>
            <a:off x="10088386" y="2423038"/>
            <a:ext cx="209651" cy="20043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19" name="Rectangle 18"/>
          <p:cNvSpPr/>
          <p:nvPr/>
        </p:nvSpPr>
        <p:spPr>
          <a:xfrm>
            <a:off x="10088382" y="4684325"/>
            <a:ext cx="209651" cy="20043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cxnSp>
        <p:nvCxnSpPr>
          <p:cNvPr id="21" name="Straight Arrow Connector 20"/>
          <p:cNvCxnSpPr>
            <a:stCxn id="16" idx="3"/>
            <a:endCxn id="6" idx="2"/>
          </p:cNvCxnSpPr>
          <p:nvPr/>
        </p:nvCxnSpPr>
        <p:spPr>
          <a:xfrm>
            <a:off x="5487265" y="2523257"/>
            <a:ext cx="399709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endCxn id="16" idx="1"/>
          </p:cNvCxnSpPr>
          <p:nvPr/>
        </p:nvCxnSpPr>
        <p:spPr>
          <a:xfrm>
            <a:off x="4910294" y="2523256"/>
            <a:ext cx="36732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endCxn id="17" idx="1"/>
          </p:cNvCxnSpPr>
          <p:nvPr/>
        </p:nvCxnSpPr>
        <p:spPr>
          <a:xfrm>
            <a:off x="4957468" y="4784544"/>
            <a:ext cx="320147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8" idx="3"/>
          </p:cNvCxnSpPr>
          <p:nvPr/>
        </p:nvCxnSpPr>
        <p:spPr>
          <a:xfrm>
            <a:off x="10298035" y="2523257"/>
            <a:ext cx="307556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9" idx="3"/>
          </p:cNvCxnSpPr>
          <p:nvPr/>
        </p:nvCxnSpPr>
        <p:spPr>
          <a:xfrm>
            <a:off x="10298037" y="4784543"/>
            <a:ext cx="293562" cy="1493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6" idx="6"/>
            <a:endCxn id="8" idx="2"/>
          </p:cNvCxnSpPr>
          <p:nvPr/>
        </p:nvCxnSpPr>
        <p:spPr>
          <a:xfrm>
            <a:off x="6445371" y="2523257"/>
            <a:ext cx="104598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8" idx="6"/>
            <a:endCxn id="18" idx="1"/>
          </p:cNvCxnSpPr>
          <p:nvPr/>
        </p:nvCxnSpPr>
        <p:spPr>
          <a:xfrm>
            <a:off x="8049748" y="2523257"/>
            <a:ext cx="203863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17" idx="3"/>
            <a:endCxn id="7" idx="2"/>
          </p:cNvCxnSpPr>
          <p:nvPr/>
        </p:nvCxnSpPr>
        <p:spPr>
          <a:xfrm flipV="1">
            <a:off x="5487265" y="4434535"/>
            <a:ext cx="678909" cy="350008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6"/>
          <p:cNvCxnSpPr>
            <a:stCxn id="17" idx="3"/>
            <a:endCxn id="10" idx="2"/>
          </p:cNvCxnSpPr>
          <p:nvPr/>
        </p:nvCxnSpPr>
        <p:spPr>
          <a:xfrm flipV="1">
            <a:off x="5487265" y="4434535"/>
            <a:ext cx="1478469" cy="350008"/>
          </a:xfrm>
          <a:prstGeom prst="bentConnector2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36"/>
          <p:cNvCxnSpPr>
            <a:stCxn id="17" idx="3"/>
            <a:endCxn id="11" idx="2"/>
          </p:cNvCxnSpPr>
          <p:nvPr/>
        </p:nvCxnSpPr>
        <p:spPr>
          <a:xfrm flipV="1">
            <a:off x="5487265" y="4433503"/>
            <a:ext cx="2283287" cy="351041"/>
          </a:xfrm>
          <a:prstGeom prst="bentConnector2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36"/>
          <p:cNvCxnSpPr>
            <a:stCxn id="7" idx="0"/>
            <a:endCxn id="6" idx="4"/>
          </p:cNvCxnSpPr>
          <p:nvPr/>
        </p:nvCxnSpPr>
        <p:spPr>
          <a:xfrm rot="16200000" flipV="1">
            <a:off x="5520878" y="3412758"/>
            <a:ext cx="1290592" cy="1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36"/>
          <p:cNvCxnSpPr>
            <a:stCxn id="10" idx="0"/>
            <a:endCxn id="9" idx="2"/>
          </p:cNvCxnSpPr>
          <p:nvPr/>
        </p:nvCxnSpPr>
        <p:spPr>
          <a:xfrm rot="5400000" flipH="1" flipV="1">
            <a:off x="6864799" y="3431501"/>
            <a:ext cx="727488" cy="525618"/>
          </a:xfrm>
          <a:prstGeom prst="bentConnector2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36"/>
          <p:cNvCxnSpPr>
            <a:stCxn id="11" idx="0"/>
            <a:endCxn id="9" idx="4"/>
          </p:cNvCxnSpPr>
          <p:nvPr/>
        </p:nvCxnSpPr>
        <p:spPr>
          <a:xfrm flipV="1">
            <a:off x="7770551" y="3574770"/>
            <a:ext cx="0" cy="482251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36"/>
          <p:cNvCxnSpPr>
            <a:stCxn id="9" idx="0"/>
            <a:endCxn id="8" idx="4"/>
          </p:cNvCxnSpPr>
          <p:nvPr/>
        </p:nvCxnSpPr>
        <p:spPr>
          <a:xfrm flipV="1">
            <a:off x="7770551" y="2767461"/>
            <a:ext cx="0" cy="31889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36"/>
          <p:cNvCxnSpPr>
            <a:stCxn id="8" idx="6"/>
            <a:endCxn id="15" idx="0"/>
          </p:cNvCxnSpPr>
          <p:nvPr/>
        </p:nvCxnSpPr>
        <p:spPr>
          <a:xfrm>
            <a:off x="8049749" y="2523258"/>
            <a:ext cx="1288260" cy="244195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36"/>
          <p:cNvCxnSpPr>
            <a:stCxn id="15" idx="4"/>
            <a:endCxn id="13" idx="0"/>
          </p:cNvCxnSpPr>
          <p:nvPr/>
        </p:nvCxnSpPr>
        <p:spPr>
          <a:xfrm>
            <a:off x="9338010" y="3255863"/>
            <a:ext cx="1" cy="17924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36"/>
          <p:cNvCxnSpPr>
            <a:stCxn id="13" idx="4"/>
            <a:endCxn id="19" idx="1"/>
          </p:cNvCxnSpPr>
          <p:nvPr/>
        </p:nvCxnSpPr>
        <p:spPr>
          <a:xfrm rot="16200000" flipH="1">
            <a:off x="9282682" y="3978846"/>
            <a:ext cx="861026" cy="750371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36"/>
          <p:cNvCxnSpPr>
            <a:stCxn id="12" idx="0"/>
            <a:endCxn id="13" idx="2"/>
          </p:cNvCxnSpPr>
          <p:nvPr/>
        </p:nvCxnSpPr>
        <p:spPr>
          <a:xfrm rot="5400000" flipH="1" flipV="1">
            <a:off x="8622980" y="3621190"/>
            <a:ext cx="377707" cy="493957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tangle 75"/>
          <p:cNvSpPr/>
          <p:nvPr/>
        </p:nvSpPr>
        <p:spPr>
          <a:xfrm>
            <a:off x="5886974" y="5126575"/>
            <a:ext cx="209651" cy="20043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cxnSp>
        <p:nvCxnSpPr>
          <p:cNvPr id="77" name="Straight Arrow Connector 76"/>
          <p:cNvCxnSpPr>
            <a:stCxn id="81" idx="0"/>
            <a:endCxn id="76" idx="2"/>
          </p:cNvCxnSpPr>
          <p:nvPr/>
        </p:nvCxnSpPr>
        <p:spPr>
          <a:xfrm flipH="1" flipV="1">
            <a:off x="5991800" y="5327014"/>
            <a:ext cx="2505" cy="34203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81" name="Oval 80"/>
              <p:cNvSpPr/>
              <p:nvPr/>
            </p:nvSpPr>
            <p:spPr>
              <a:xfrm>
                <a:off x="5572274" y="5669045"/>
                <a:ext cx="844060" cy="641037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ko-KR" altLang="en-US" sz="2800" dirty="0"/>
              </a:p>
            </p:txBody>
          </p:sp>
        </mc:Choice>
        <mc:Fallback>
          <p:sp>
            <p:nvSpPr>
              <p:cNvPr id="81" name="Oval 8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2274" y="5669045"/>
                <a:ext cx="844060" cy="641037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Rectangle 82"/>
          <p:cNvSpPr/>
          <p:nvPr/>
        </p:nvSpPr>
        <p:spPr>
          <a:xfrm>
            <a:off x="9741698" y="1998559"/>
            <a:ext cx="209651" cy="20043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4" name="Oval 83"/>
              <p:cNvSpPr/>
              <p:nvPr/>
            </p:nvSpPr>
            <p:spPr>
              <a:xfrm>
                <a:off x="9424492" y="1041393"/>
                <a:ext cx="844060" cy="641037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ko-KR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ko-KR" altLang="en-US" sz="2800" dirty="0"/>
              </a:p>
            </p:txBody>
          </p:sp>
        </mc:Choice>
        <mc:Fallback>
          <p:sp>
            <p:nvSpPr>
              <p:cNvPr id="84" name="Oval 8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24492" y="1041393"/>
                <a:ext cx="844060" cy="641037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5" name="Straight Arrow Connector 84"/>
          <p:cNvCxnSpPr>
            <a:stCxn id="83" idx="0"/>
            <a:endCxn id="84" idx="4"/>
          </p:cNvCxnSpPr>
          <p:nvPr/>
        </p:nvCxnSpPr>
        <p:spPr>
          <a:xfrm flipH="1" flipV="1">
            <a:off x="9846523" y="1682430"/>
            <a:ext cx="1" cy="31612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36"/>
          <p:cNvCxnSpPr>
            <a:stCxn id="95" idx="2"/>
            <a:endCxn id="83" idx="2"/>
          </p:cNvCxnSpPr>
          <p:nvPr/>
        </p:nvCxnSpPr>
        <p:spPr>
          <a:xfrm flipH="1" flipV="1">
            <a:off x="9846523" y="2198998"/>
            <a:ext cx="9010" cy="19197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Freeform 94"/>
          <p:cNvSpPr/>
          <p:nvPr/>
        </p:nvSpPr>
        <p:spPr>
          <a:xfrm>
            <a:off x="9855533" y="2390974"/>
            <a:ext cx="88168" cy="254380"/>
          </a:xfrm>
          <a:custGeom>
            <a:avLst/>
            <a:gdLst>
              <a:gd name="connsiteX0" fmla="*/ 0 w 90435"/>
              <a:gd name="connsiteY0" fmla="*/ 251209 h 251209"/>
              <a:gd name="connsiteX1" fmla="*/ 90435 w 90435"/>
              <a:gd name="connsiteY1" fmla="*/ 130628 h 251209"/>
              <a:gd name="connsiteX2" fmla="*/ 0 w 90435"/>
              <a:gd name="connsiteY2" fmla="*/ 0 h 251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0435" h="251209">
                <a:moveTo>
                  <a:pt x="0" y="251209"/>
                </a:moveTo>
                <a:cubicBezTo>
                  <a:pt x="45217" y="211852"/>
                  <a:pt x="90435" y="172496"/>
                  <a:pt x="90435" y="130628"/>
                </a:cubicBezTo>
                <a:cubicBezTo>
                  <a:pt x="90435" y="88760"/>
                  <a:pt x="45217" y="44380"/>
                  <a:pt x="0" y="0"/>
                </a:cubicBezTo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cxnSp>
        <p:nvCxnSpPr>
          <p:cNvPr id="98" name="Straight Arrow Connector 97"/>
          <p:cNvCxnSpPr>
            <a:endCxn id="95" idx="0"/>
          </p:cNvCxnSpPr>
          <p:nvPr/>
        </p:nvCxnSpPr>
        <p:spPr>
          <a:xfrm flipH="1" flipV="1">
            <a:off x="9855534" y="2645355"/>
            <a:ext cx="11633" cy="2139189"/>
          </a:xfrm>
          <a:prstGeom prst="straightConnector1">
            <a:avLst/>
          </a:prstGeom>
          <a:ln w="3810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Rectangle 102"/>
          <p:cNvSpPr/>
          <p:nvPr/>
        </p:nvSpPr>
        <p:spPr>
          <a:xfrm>
            <a:off x="6356405" y="6094458"/>
            <a:ext cx="4402031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50" b="1" dirty="0" err="1">
                <a:solidFill>
                  <a:srgbClr val="222222"/>
                </a:solidFill>
                <a:latin typeface="Arial" panose="020B0604020202020204" pitchFamily="34" charset="0"/>
              </a:rPr>
              <a:t>Hochreiter</a:t>
            </a:r>
            <a:r>
              <a:rPr lang="en-US" altLang="ko-KR" sz="1050" b="1" dirty="0">
                <a:solidFill>
                  <a:srgbClr val="222222"/>
                </a:solidFill>
                <a:latin typeface="Arial" panose="020B0604020202020204" pitchFamily="34" charset="0"/>
              </a:rPr>
              <a:t>, Sepp, and Jürgen </a:t>
            </a:r>
            <a:r>
              <a:rPr lang="en-US" altLang="ko-KR" sz="1050" b="1" dirty="0" err="1">
                <a:solidFill>
                  <a:srgbClr val="222222"/>
                </a:solidFill>
                <a:latin typeface="Arial" panose="020B0604020202020204" pitchFamily="34" charset="0"/>
              </a:rPr>
              <a:t>Schmidhuber</a:t>
            </a:r>
            <a:r>
              <a:rPr lang="en-US" altLang="ko-KR" sz="1050" b="1" dirty="0">
                <a:solidFill>
                  <a:srgbClr val="222222"/>
                </a:solidFill>
                <a:latin typeface="Arial" panose="020B0604020202020204" pitchFamily="34" charset="0"/>
              </a:rPr>
              <a:t>. "Long short-term memory." </a:t>
            </a:r>
            <a:r>
              <a:rPr lang="en-US" altLang="ko-KR" sz="1050" b="1" i="1" dirty="0">
                <a:solidFill>
                  <a:srgbClr val="222222"/>
                </a:solidFill>
                <a:latin typeface="Arial" panose="020B0604020202020204" pitchFamily="34" charset="0"/>
              </a:rPr>
              <a:t>Neural computation</a:t>
            </a:r>
            <a:r>
              <a:rPr lang="en-US" altLang="ko-KR" sz="1050" b="1" dirty="0">
                <a:solidFill>
                  <a:srgbClr val="222222"/>
                </a:solidFill>
                <a:latin typeface="Arial" panose="020B0604020202020204" pitchFamily="34" charset="0"/>
              </a:rPr>
              <a:t> 9.8 (1997): 1735-1780.</a:t>
            </a:r>
            <a:endParaRPr lang="ko-KR" altLang="en-US" sz="1050" b="1" dirty="0"/>
          </a:p>
        </p:txBody>
      </p:sp>
      <p:cxnSp>
        <p:nvCxnSpPr>
          <p:cNvPr id="105" name="Straight Arrow Connector 36"/>
          <p:cNvCxnSpPr>
            <a:stCxn id="76" idx="0"/>
            <a:endCxn id="7" idx="2"/>
          </p:cNvCxnSpPr>
          <p:nvPr/>
        </p:nvCxnSpPr>
        <p:spPr>
          <a:xfrm rot="5400000" flipH="1" flipV="1">
            <a:off x="5732969" y="4693368"/>
            <a:ext cx="692039" cy="174374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09" name="Rectangle 108"/>
              <p:cNvSpPr/>
              <p:nvPr/>
            </p:nvSpPr>
            <p:spPr>
              <a:xfrm>
                <a:off x="4807712" y="4321499"/>
                <a:ext cx="67961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>
          <p:sp>
            <p:nvSpPr>
              <p:cNvPr id="109" name="Rectangle 10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7712" y="4321499"/>
                <a:ext cx="679610" cy="369332"/>
              </a:xfrm>
              <a:prstGeom prst="rect">
                <a:avLst/>
              </a:prstGeom>
              <a:blipFill>
                <a:blip r:embed="rId12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0" name="Rectangle 109"/>
              <p:cNvSpPr/>
              <p:nvPr/>
            </p:nvSpPr>
            <p:spPr>
              <a:xfrm>
                <a:off x="4758157" y="2060212"/>
                <a:ext cx="67159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>
          <p:sp>
            <p:nvSpPr>
              <p:cNvPr id="110" name="Rectangle 10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8157" y="2060212"/>
                <a:ext cx="671594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1" name="Rectangle 110"/>
              <p:cNvSpPr/>
              <p:nvPr/>
            </p:nvSpPr>
            <p:spPr>
              <a:xfrm>
                <a:off x="10166721" y="4342292"/>
                <a:ext cx="45999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>
          <p:sp>
            <p:nvSpPr>
              <p:cNvPr id="111" name="Rectangle 1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66721" y="4342292"/>
                <a:ext cx="459998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2" name="Rectangle 111"/>
              <p:cNvSpPr/>
              <p:nvPr/>
            </p:nvSpPr>
            <p:spPr>
              <a:xfrm>
                <a:off x="10117166" y="2081005"/>
                <a:ext cx="45608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>
          <p:sp>
            <p:nvSpPr>
              <p:cNvPr id="112" name="Rectangle 1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17166" y="2081005"/>
                <a:ext cx="456086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3" name="Rectangle 112"/>
              <p:cNvSpPr/>
              <p:nvPr/>
            </p:nvSpPr>
            <p:spPr>
              <a:xfrm>
                <a:off x="5785893" y="3243751"/>
                <a:ext cx="42235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>
          <p:sp>
            <p:nvSpPr>
              <p:cNvPr id="113" name="Rectangle 1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5893" y="3243751"/>
                <a:ext cx="422359" cy="369332"/>
              </a:xfrm>
              <a:prstGeom prst="rect">
                <a:avLst/>
              </a:prstGeom>
              <a:blipFill>
                <a:blip r:embed="rId16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4" name="Rectangle 113"/>
              <p:cNvSpPr/>
              <p:nvPr/>
            </p:nvSpPr>
            <p:spPr>
              <a:xfrm>
                <a:off x="6591540" y="3243751"/>
                <a:ext cx="40549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>
          <p:sp>
            <p:nvSpPr>
              <p:cNvPr id="114" name="Rectangle 1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1540" y="3243751"/>
                <a:ext cx="405496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5" name="Rectangle 114"/>
              <p:cNvSpPr/>
              <p:nvPr/>
            </p:nvSpPr>
            <p:spPr>
              <a:xfrm>
                <a:off x="7389552" y="3656795"/>
                <a:ext cx="456086" cy="37503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acc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>
          <p:sp>
            <p:nvSpPr>
              <p:cNvPr id="115" name="Rectangle 1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9552" y="3656795"/>
                <a:ext cx="456086" cy="375039"/>
              </a:xfrm>
              <a:prstGeom prst="rect">
                <a:avLst/>
              </a:prstGeom>
              <a:blipFill>
                <a:blip r:embed="rId18"/>
                <a:stretch>
                  <a:fillRect t="-3279" r="-14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6" name="Rectangle 115"/>
              <p:cNvSpPr/>
              <p:nvPr/>
            </p:nvSpPr>
            <p:spPr>
              <a:xfrm>
                <a:off x="8225760" y="3657780"/>
                <a:ext cx="44788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>
          <p:sp>
            <p:nvSpPr>
              <p:cNvPr id="116" name="Rectangle 1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5760" y="3657780"/>
                <a:ext cx="447880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Straight Arrow Connector 36"/>
          <p:cNvCxnSpPr>
            <a:endCxn id="7" idx="2"/>
          </p:cNvCxnSpPr>
          <p:nvPr/>
        </p:nvCxnSpPr>
        <p:spPr>
          <a:xfrm flipV="1">
            <a:off x="5487265" y="4434535"/>
            <a:ext cx="678909" cy="350008"/>
          </a:xfrm>
          <a:prstGeom prst="bentConnector2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4746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" name="Straight Arrow Connector 36"/>
          <p:cNvCxnSpPr>
            <a:stCxn id="17" idx="3"/>
            <a:endCxn id="7" idx="2"/>
          </p:cNvCxnSpPr>
          <p:nvPr/>
        </p:nvCxnSpPr>
        <p:spPr>
          <a:xfrm flipV="1">
            <a:off x="5487265" y="4434535"/>
            <a:ext cx="678909" cy="350008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6"/>
          <p:cNvCxnSpPr>
            <a:stCxn id="17" idx="3"/>
            <a:endCxn id="10" idx="2"/>
          </p:cNvCxnSpPr>
          <p:nvPr/>
        </p:nvCxnSpPr>
        <p:spPr>
          <a:xfrm flipV="1">
            <a:off x="5487265" y="4434535"/>
            <a:ext cx="1478469" cy="350008"/>
          </a:xfrm>
          <a:prstGeom prst="bentConnector2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36"/>
          <p:cNvCxnSpPr>
            <a:stCxn id="76" idx="0"/>
            <a:endCxn id="7" idx="2"/>
          </p:cNvCxnSpPr>
          <p:nvPr/>
        </p:nvCxnSpPr>
        <p:spPr>
          <a:xfrm rot="5400000" flipH="1" flipV="1">
            <a:off x="5732969" y="4693368"/>
            <a:ext cx="692039" cy="174374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36"/>
          <p:cNvCxnSpPr>
            <a:stCxn id="76" idx="0"/>
            <a:endCxn id="12" idx="2"/>
          </p:cNvCxnSpPr>
          <p:nvPr/>
        </p:nvCxnSpPr>
        <p:spPr>
          <a:xfrm rot="5400000" flipH="1" flipV="1">
            <a:off x="6931790" y="3493512"/>
            <a:ext cx="693072" cy="2573055"/>
          </a:xfrm>
          <a:prstGeom prst="bentConnector3">
            <a:avLst>
              <a:gd name="adj1" fmla="val 50000"/>
            </a:avLst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36"/>
          <p:cNvCxnSpPr>
            <a:stCxn id="17" idx="3"/>
            <a:endCxn id="11" idx="2"/>
          </p:cNvCxnSpPr>
          <p:nvPr/>
        </p:nvCxnSpPr>
        <p:spPr>
          <a:xfrm flipV="1">
            <a:off x="5487265" y="4433503"/>
            <a:ext cx="2283287" cy="351041"/>
          </a:xfrm>
          <a:prstGeom prst="bentConnector2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36"/>
          <p:cNvCxnSpPr>
            <a:stCxn id="17" idx="3"/>
            <a:endCxn id="12" idx="2"/>
          </p:cNvCxnSpPr>
          <p:nvPr/>
        </p:nvCxnSpPr>
        <p:spPr>
          <a:xfrm flipV="1">
            <a:off x="5487266" y="4433502"/>
            <a:ext cx="3077589" cy="351042"/>
          </a:xfrm>
          <a:prstGeom prst="bentConnector2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36"/>
          <p:cNvCxnSpPr>
            <a:endCxn id="7" idx="2"/>
          </p:cNvCxnSpPr>
          <p:nvPr/>
        </p:nvCxnSpPr>
        <p:spPr>
          <a:xfrm flipV="1">
            <a:off x="5487265" y="4434535"/>
            <a:ext cx="678909" cy="350008"/>
          </a:xfrm>
          <a:prstGeom prst="bentConnector2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36"/>
          <p:cNvCxnSpPr>
            <a:stCxn id="17" idx="3"/>
            <a:endCxn id="12" idx="2"/>
          </p:cNvCxnSpPr>
          <p:nvPr/>
        </p:nvCxnSpPr>
        <p:spPr>
          <a:xfrm flipV="1">
            <a:off x="5487264" y="4433503"/>
            <a:ext cx="3077590" cy="351041"/>
          </a:xfrm>
          <a:prstGeom prst="bentConnector2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Long Short Term Memory</a:t>
            </a:r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524001" y="1600200"/>
                <a:ext cx="3298126" cy="4925144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altLang="ko-KR" dirty="0" smtClean="0">
                    <a:latin typeface="Cambria Math" panose="02040503050406030204" pitchFamily="18" charset="0"/>
                  </a:rPr>
                  <a:t>Application to the cell state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acc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altLang="ko-KR" dirty="0" smtClean="0"/>
              </a:p>
              <a:p>
                <a:pPr lvl="2"/>
                <a:r>
                  <a:rPr lang="en-US" altLang="ko-KR" dirty="0" smtClean="0"/>
                  <a:t>Forgetting process</a:t>
                </a:r>
              </a:p>
              <a:p>
                <a:pPr lvl="2"/>
                <a:r>
                  <a:rPr lang="en-US" altLang="ko-KR" dirty="0" smtClean="0"/>
                  <a:t>Remembering process</a:t>
                </a:r>
              </a:p>
              <a:p>
                <a:r>
                  <a:rPr lang="en-US" altLang="ko-KR" dirty="0" smtClean="0"/>
                  <a:t>Output process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e>
                    </m:d>
                  </m:oMath>
                </a14:m>
                <a:endParaRPr lang="en-US" altLang="ko-KR" dirty="0" smtClean="0"/>
              </a:p>
              <a:p>
                <a:pPr lvl="2"/>
                <a:r>
                  <a:rPr lang="en-US" altLang="ko-KR" dirty="0" smtClean="0"/>
                  <a:t>Output depends upon the state</a:t>
                </a:r>
              </a:p>
              <a:p>
                <a:pPr lvl="2"/>
                <a:r>
                  <a:rPr lang="en-US" altLang="ko-KR" dirty="0" smtClean="0"/>
                  <a:t>Should be filtered by the past output and the current input</a:t>
                </a:r>
                <a:endParaRPr lang="en-US" altLang="ko-KR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∗</m:t>
                    </m:r>
                    <m:r>
                      <m:rPr>
                        <m:sty m:val="p"/>
                      </m:rPr>
                      <a:rPr lang="en-US" altLang="ko-KR">
                        <a:latin typeface="Cambria Math" panose="02040503050406030204" pitchFamily="18" charset="0"/>
                      </a:rPr>
                      <m:t>tanh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⁡(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dirty="0" smtClean="0"/>
              </a:p>
              <a:p>
                <a:pPr lvl="2"/>
                <a:r>
                  <a:rPr lang="en-US" altLang="ko-KR" dirty="0" smtClean="0"/>
                  <a:t>Squash the cell state to fit the range between [-1,1]</a:t>
                </a:r>
                <a:endParaRPr lang="ko-KR" altLang="en-US" dirty="0"/>
              </a:p>
              <a:p>
                <a:pPr lvl="1"/>
                <a:endParaRPr lang="ko-KR" alt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24001" y="1600200"/>
                <a:ext cx="3298126" cy="4925144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D3E9B-A789-4DCF-960C-49E4EDB7DF3D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5" name="Rectangle 4"/>
          <p:cNvSpPr/>
          <p:nvPr/>
        </p:nvSpPr>
        <p:spPr>
          <a:xfrm>
            <a:off x="5375611" y="2077569"/>
            <a:ext cx="4803207" cy="314922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Oval 5"/>
              <p:cNvSpPr/>
              <p:nvPr/>
            </p:nvSpPr>
            <p:spPr>
              <a:xfrm>
                <a:off x="5886973" y="2279052"/>
                <a:ext cx="558398" cy="48841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ko-KR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ko-KR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1600" dirty="0"/>
              </a:p>
            </p:txBody>
          </p:sp>
        </mc:Choice>
        <mc:Fallback>
          <p:sp>
            <p:nvSpPr>
              <p:cNvPr id="6" name="Oval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6973" y="2279052"/>
                <a:ext cx="558398" cy="488410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/>
              <p:cNvSpPr/>
              <p:nvPr/>
            </p:nvSpPr>
            <p:spPr>
              <a:xfrm>
                <a:off x="5901669" y="4058053"/>
                <a:ext cx="529009" cy="37648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1600" i="1"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ko-KR" altLang="en-US" sz="1600" dirty="0"/>
              </a:p>
            </p:txBody>
          </p:sp>
        </mc:Choice>
        <mc:Fallback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1669" y="4058053"/>
                <a:ext cx="529009" cy="37648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Oval 7"/>
              <p:cNvSpPr/>
              <p:nvPr/>
            </p:nvSpPr>
            <p:spPr>
              <a:xfrm>
                <a:off x="7491351" y="2279052"/>
                <a:ext cx="558398" cy="48841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ko-KR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1600" dirty="0"/>
              </a:p>
            </p:txBody>
          </p:sp>
        </mc:Choice>
        <mc:Fallback>
          <p:sp>
            <p:nvSpPr>
              <p:cNvPr id="8" name="Oval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1351" y="2279052"/>
                <a:ext cx="558398" cy="48841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Oval 8"/>
              <p:cNvSpPr/>
              <p:nvPr/>
            </p:nvSpPr>
            <p:spPr>
              <a:xfrm>
                <a:off x="7491351" y="3086360"/>
                <a:ext cx="558398" cy="48841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ko-KR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ko-KR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1600" dirty="0"/>
              </a:p>
            </p:txBody>
          </p:sp>
        </mc:Choice>
        <mc:Fallback>
          <p:sp>
            <p:nvSpPr>
              <p:cNvPr id="9" name="Oval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1351" y="3086360"/>
                <a:ext cx="558398" cy="488410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angle 9"/>
              <p:cNvSpPr/>
              <p:nvPr/>
            </p:nvSpPr>
            <p:spPr>
              <a:xfrm>
                <a:off x="6701230" y="4058053"/>
                <a:ext cx="529009" cy="37648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1600" i="1"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ko-KR" altLang="en-US" sz="1600" dirty="0"/>
              </a:p>
            </p:txBody>
          </p:sp>
        </mc:Choice>
        <mc:Fallback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1230" y="4058053"/>
                <a:ext cx="529009" cy="37648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/>
          <p:cNvSpPr/>
          <p:nvPr/>
        </p:nvSpPr>
        <p:spPr>
          <a:xfrm>
            <a:off x="7506047" y="4057020"/>
            <a:ext cx="529009" cy="3764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tanh</a:t>
            </a:r>
            <a:endParaRPr lang="ko-KR" altLang="en-US" sz="12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Rectangle 11"/>
              <p:cNvSpPr/>
              <p:nvPr/>
            </p:nvSpPr>
            <p:spPr>
              <a:xfrm>
                <a:off x="8300350" y="4057020"/>
                <a:ext cx="529009" cy="37648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1600" i="1"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ko-KR" altLang="en-US" sz="1600" dirty="0"/>
              </a:p>
            </p:txBody>
          </p:sp>
        </mc:Choice>
        <mc:Fallback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0350" y="4057020"/>
                <a:ext cx="529009" cy="37648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Oval 12"/>
              <p:cNvSpPr/>
              <p:nvPr/>
            </p:nvSpPr>
            <p:spPr>
              <a:xfrm>
                <a:off x="9058811" y="3435108"/>
                <a:ext cx="558398" cy="48841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ko-KR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ko-KR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1600" dirty="0"/>
              </a:p>
            </p:txBody>
          </p:sp>
        </mc:Choice>
        <mc:Fallback>
          <p:sp>
            <p:nvSpPr>
              <p:cNvPr id="13" name="Oval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8811" y="3435108"/>
                <a:ext cx="558398" cy="488410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Oval 14"/>
          <p:cNvSpPr/>
          <p:nvPr/>
        </p:nvSpPr>
        <p:spPr>
          <a:xfrm>
            <a:off x="8887206" y="2767452"/>
            <a:ext cx="901607" cy="4884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/>
              <a:t>tanh</a:t>
            </a:r>
            <a:endParaRPr lang="ko-KR" altLang="en-US" sz="1400" dirty="0"/>
          </a:p>
        </p:txBody>
      </p:sp>
      <p:sp>
        <p:nvSpPr>
          <p:cNvPr id="16" name="Rectangle 15"/>
          <p:cNvSpPr/>
          <p:nvPr/>
        </p:nvSpPr>
        <p:spPr>
          <a:xfrm>
            <a:off x="5277615" y="2423038"/>
            <a:ext cx="209651" cy="20043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17" name="Rectangle 16"/>
          <p:cNvSpPr/>
          <p:nvPr/>
        </p:nvSpPr>
        <p:spPr>
          <a:xfrm>
            <a:off x="5277615" y="4684325"/>
            <a:ext cx="209651" cy="20043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18" name="Rectangle 17"/>
          <p:cNvSpPr/>
          <p:nvPr/>
        </p:nvSpPr>
        <p:spPr>
          <a:xfrm>
            <a:off x="10088386" y="2423038"/>
            <a:ext cx="209651" cy="20043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19" name="Rectangle 18"/>
          <p:cNvSpPr/>
          <p:nvPr/>
        </p:nvSpPr>
        <p:spPr>
          <a:xfrm>
            <a:off x="10088382" y="4684325"/>
            <a:ext cx="209651" cy="20043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cxnSp>
        <p:nvCxnSpPr>
          <p:cNvPr id="21" name="Straight Arrow Connector 20"/>
          <p:cNvCxnSpPr>
            <a:stCxn id="16" idx="3"/>
            <a:endCxn id="6" idx="2"/>
          </p:cNvCxnSpPr>
          <p:nvPr/>
        </p:nvCxnSpPr>
        <p:spPr>
          <a:xfrm>
            <a:off x="5487265" y="2523257"/>
            <a:ext cx="399709" cy="1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endCxn id="16" idx="1"/>
          </p:cNvCxnSpPr>
          <p:nvPr/>
        </p:nvCxnSpPr>
        <p:spPr>
          <a:xfrm>
            <a:off x="4910294" y="2523256"/>
            <a:ext cx="36732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endCxn id="17" idx="1"/>
          </p:cNvCxnSpPr>
          <p:nvPr/>
        </p:nvCxnSpPr>
        <p:spPr>
          <a:xfrm>
            <a:off x="4957468" y="4784544"/>
            <a:ext cx="320147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8" idx="3"/>
          </p:cNvCxnSpPr>
          <p:nvPr/>
        </p:nvCxnSpPr>
        <p:spPr>
          <a:xfrm>
            <a:off x="10298035" y="2523257"/>
            <a:ext cx="307556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9" idx="3"/>
          </p:cNvCxnSpPr>
          <p:nvPr/>
        </p:nvCxnSpPr>
        <p:spPr>
          <a:xfrm>
            <a:off x="10298037" y="4784543"/>
            <a:ext cx="293562" cy="1493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6" idx="6"/>
            <a:endCxn id="8" idx="2"/>
          </p:cNvCxnSpPr>
          <p:nvPr/>
        </p:nvCxnSpPr>
        <p:spPr>
          <a:xfrm>
            <a:off x="6445371" y="2523257"/>
            <a:ext cx="1045980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8" idx="6"/>
            <a:endCxn id="18" idx="1"/>
          </p:cNvCxnSpPr>
          <p:nvPr/>
        </p:nvCxnSpPr>
        <p:spPr>
          <a:xfrm>
            <a:off x="8049748" y="2523257"/>
            <a:ext cx="2038636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36"/>
          <p:cNvCxnSpPr>
            <a:stCxn id="7" idx="0"/>
            <a:endCxn id="6" idx="4"/>
          </p:cNvCxnSpPr>
          <p:nvPr/>
        </p:nvCxnSpPr>
        <p:spPr>
          <a:xfrm rot="16200000" flipV="1">
            <a:off x="5520878" y="3412758"/>
            <a:ext cx="1290592" cy="1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36"/>
          <p:cNvCxnSpPr>
            <a:stCxn id="10" idx="0"/>
            <a:endCxn id="9" idx="2"/>
          </p:cNvCxnSpPr>
          <p:nvPr/>
        </p:nvCxnSpPr>
        <p:spPr>
          <a:xfrm rot="5400000" flipH="1" flipV="1">
            <a:off x="6864799" y="3431501"/>
            <a:ext cx="727488" cy="525618"/>
          </a:xfrm>
          <a:prstGeom prst="bentConnector2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36"/>
          <p:cNvCxnSpPr>
            <a:stCxn id="11" idx="0"/>
            <a:endCxn id="9" idx="4"/>
          </p:cNvCxnSpPr>
          <p:nvPr/>
        </p:nvCxnSpPr>
        <p:spPr>
          <a:xfrm flipV="1">
            <a:off x="7770551" y="3574770"/>
            <a:ext cx="0" cy="482251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36"/>
          <p:cNvCxnSpPr>
            <a:stCxn id="9" idx="0"/>
            <a:endCxn id="8" idx="4"/>
          </p:cNvCxnSpPr>
          <p:nvPr/>
        </p:nvCxnSpPr>
        <p:spPr>
          <a:xfrm flipV="1">
            <a:off x="7770551" y="2767461"/>
            <a:ext cx="0" cy="318898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36"/>
          <p:cNvCxnSpPr>
            <a:stCxn id="8" idx="6"/>
            <a:endCxn id="15" idx="0"/>
          </p:cNvCxnSpPr>
          <p:nvPr/>
        </p:nvCxnSpPr>
        <p:spPr>
          <a:xfrm>
            <a:off x="8049749" y="2523258"/>
            <a:ext cx="1288260" cy="244195"/>
          </a:xfrm>
          <a:prstGeom prst="bentConnector2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36"/>
          <p:cNvCxnSpPr>
            <a:stCxn id="15" idx="4"/>
            <a:endCxn id="13" idx="0"/>
          </p:cNvCxnSpPr>
          <p:nvPr/>
        </p:nvCxnSpPr>
        <p:spPr>
          <a:xfrm>
            <a:off x="9338010" y="3255863"/>
            <a:ext cx="1" cy="179247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36"/>
          <p:cNvCxnSpPr>
            <a:stCxn id="13" idx="4"/>
            <a:endCxn id="19" idx="1"/>
          </p:cNvCxnSpPr>
          <p:nvPr/>
        </p:nvCxnSpPr>
        <p:spPr>
          <a:xfrm rot="16200000" flipH="1">
            <a:off x="9282682" y="3978846"/>
            <a:ext cx="861026" cy="750371"/>
          </a:xfrm>
          <a:prstGeom prst="bentConnector2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36"/>
          <p:cNvCxnSpPr>
            <a:stCxn id="12" idx="0"/>
            <a:endCxn id="13" idx="2"/>
          </p:cNvCxnSpPr>
          <p:nvPr/>
        </p:nvCxnSpPr>
        <p:spPr>
          <a:xfrm rot="5400000" flipH="1" flipV="1">
            <a:off x="8622980" y="3621190"/>
            <a:ext cx="377707" cy="493957"/>
          </a:xfrm>
          <a:prstGeom prst="bentConnector2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tangle 75"/>
          <p:cNvSpPr/>
          <p:nvPr/>
        </p:nvSpPr>
        <p:spPr>
          <a:xfrm>
            <a:off x="5886974" y="5126575"/>
            <a:ext cx="209651" cy="20043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cxnSp>
        <p:nvCxnSpPr>
          <p:cNvPr id="77" name="Straight Arrow Connector 76"/>
          <p:cNvCxnSpPr>
            <a:stCxn id="81" idx="0"/>
            <a:endCxn id="76" idx="2"/>
          </p:cNvCxnSpPr>
          <p:nvPr/>
        </p:nvCxnSpPr>
        <p:spPr>
          <a:xfrm flipH="1" flipV="1">
            <a:off x="5991800" y="5327014"/>
            <a:ext cx="2505" cy="34203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81" name="Oval 80"/>
              <p:cNvSpPr/>
              <p:nvPr/>
            </p:nvSpPr>
            <p:spPr>
              <a:xfrm>
                <a:off x="5572274" y="5669045"/>
                <a:ext cx="844060" cy="641037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ko-KR" altLang="en-US" sz="2800" dirty="0"/>
              </a:p>
            </p:txBody>
          </p:sp>
        </mc:Choice>
        <mc:Fallback>
          <p:sp>
            <p:nvSpPr>
              <p:cNvPr id="81" name="Oval 8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2274" y="5669045"/>
                <a:ext cx="844060" cy="641037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Rectangle 82"/>
          <p:cNvSpPr/>
          <p:nvPr/>
        </p:nvSpPr>
        <p:spPr>
          <a:xfrm>
            <a:off x="9741698" y="1998559"/>
            <a:ext cx="209651" cy="20043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4" name="Oval 83"/>
              <p:cNvSpPr/>
              <p:nvPr/>
            </p:nvSpPr>
            <p:spPr>
              <a:xfrm>
                <a:off x="9424492" y="1041393"/>
                <a:ext cx="844060" cy="641037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ko-KR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ko-KR" altLang="en-US" sz="2800" dirty="0"/>
              </a:p>
            </p:txBody>
          </p:sp>
        </mc:Choice>
        <mc:Fallback>
          <p:sp>
            <p:nvSpPr>
              <p:cNvPr id="84" name="Oval 8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24492" y="1041393"/>
                <a:ext cx="844060" cy="641037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5" name="Straight Arrow Connector 84"/>
          <p:cNvCxnSpPr>
            <a:stCxn id="83" idx="0"/>
            <a:endCxn id="84" idx="4"/>
          </p:cNvCxnSpPr>
          <p:nvPr/>
        </p:nvCxnSpPr>
        <p:spPr>
          <a:xfrm flipH="1" flipV="1">
            <a:off x="9846523" y="1682430"/>
            <a:ext cx="1" cy="31612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36"/>
          <p:cNvCxnSpPr>
            <a:stCxn id="95" idx="2"/>
            <a:endCxn id="83" idx="2"/>
          </p:cNvCxnSpPr>
          <p:nvPr/>
        </p:nvCxnSpPr>
        <p:spPr>
          <a:xfrm flipH="1" flipV="1">
            <a:off x="9846523" y="2198998"/>
            <a:ext cx="9010" cy="191977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Freeform 94"/>
          <p:cNvSpPr/>
          <p:nvPr/>
        </p:nvSpPr>
        <p:spPr>
          <a:xfrm>
            <a:off x="9855533" y="2390974"/>
            <a:ext cx="88168" cy="254380"/>
          </a:xfrm>
          <a:custGeom>
            <a:avLst/>
            <a:gdLst>
              <a:gd name="connsiteX0" fmla="*/ 0 w 90435"/>
              <a:gd name="connsiteY0" fmla="*/ 251209 h 251209"/>
              <a:gd name="connsiteX1" fmla="*/ 90435 w 90435"/>
              <a:gd name="connsiteY1" fmla="*/ 130628 h 251209"/>
              <a:gd name="connsiteX2" fmla="*/ 0 w 90435"/>
              <a:gd name="connsiteY2" fmla="*/ 0 h 251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0435" h="251209">
                <a:moveTo>
                  <a:pt x="0" y="251209"/>
                </a:moveTo>
                <a:cubicBezTo>
                  <a:pt x="45217" y="211852"/>
                  <a:pt x="90435" y="172496"/>
                  <a:pt x="90435" y="130628"/>
                </a:cubicBezTo>
                <a:cubicBezTo>
                  <a:pt x="90435" y="88760"/>
                  <a:pt x="45217" y="44380"/>
                  <a:pt x="0" y="0"/>
                </a:cubicBezTo>
              </a:path>
            </a:pathLst>
          </a:cu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cxnSp>
        <p:nvCxnSpPr>
          <p:cNvPr id="98" name="Straight Arrow Connector 97"/>
          <p:cNvCxnSpPr>
            <a:endCxn id="95" idx="0"/>
          </p:cNvCxnSpPr>
          <p:nvPr/>
        </p:nvCxnSpPr>
        <p:spPr>
          <a:xfrm flipH="1" flipV="1">
            <a:off x="9855534" y="2645355"/>
            <a:ext cx="11633" cy="2139189"/>
          </a:xfrm>
          <a:prstGeom prst="straightConnector1">
            <a:avLst/>
          </a:prstGeom>
          <a:ln w="38100">
            <a:solidFill>
              <a:srgbClr val="00206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Rectangle 102"/>
          <p:cNvSpPr/>
          <p:nvPr/>
        </p:nvSpPr>
        <p:spPr>
          <a:xfrm>
            <a:off x="6356405" y="6094458"/>
            <a:ext cx="4402031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50" b="1" dirty="0" err="1">
                <a:solidFill>
                  <a:srgbClr val="222222"/>
                </a:solidFill>
                <a:latin typeface="Arial" panose="020B0604020202020204" pitchFamily="34" charset="0"/>
              </a:rPr>
              <a:t>Hochreiter</a:t>
            </a:r>
            <a:r>
              <a:rPr lang="en-US" altLang="ko-KR" sz="1050" b="1" dirty="0">
                <a:solidFill>
                  <a:srgbClr val="222222"/>
                </a:solidFill>
                <a:latin typeface="Arial" panose="020B0604020202020204" pitchFamily="34" charset="0"/>
              </a:rPr>
              <a:t>, Sepp, and Jürgen </a:t>
            </a:r>
            <a:r>
              <a:rPr lang="en-US" altLang="ko-KR" sz="1050" b="1" dirty="0" err="1">
                <a:solidFill>
                  <a:srgbClr val="222222"/>
                </a:solidFill>
                <a:latin typeface="Arial" panose="020B0604020202020204" pitchFamily="34" charset="0"/>
              </a:rPr>
              <a:t>Schmidhuber</a:t>
            </a:r>
            <a:r>
              <a:rPr lang="en-US" altLang="ko-KR" sz="1050" b="1" dirty="0">
                <a:solidFill>
                  <a:srgbClr val="222222"/>
                </a:solidFill>
                <a:latin typeface="Arial" panose="020B0604020202020204" pitchFamily="34" charset="0"/>
              </a:rPr>
              <a:t>. "Long short-term memory." </a:t>
            </a:r>
            <a:r>
              <a:rPr lang="en-US" altLang="ko-KR" sz="1050" b="1" i="1" dirty="0">
                <a:solidFill>
                  <a:srgbClr val="222222"/>
                </a:solidFill>
                <a:latin typeface="Arial" panose="020B0604020202020204" pitchFamily="34" charset="0"/>
              </a:rPr>
              <a:t>Neural computation</a:t>
            </a:r>
            <a:r>
              <a:rPr lang="en-US" altLang="ko-KR" sz="1050" b="1" dirty="0">
                <a:solidFill>
                  <a:srgbClr val="222222"/>
                </a:solidFill>
                <a:latin typeface="Arial" panose="020B0604020202020204" pitchFamily="34" charset="0"/>
              </a:rPr>
              <a:t> 9.8 (1997): 1735-1780.</a:t>
            </a:r>
            <a:endParaRPr lang="ko-KR" altLang="en-US" sz="105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9" name="Rectangle 108"/>
              <p:cNvSpPr/>
              <p:nvPr/>
            </p:nvSpPr>
            <p:spPr>
              <a:xfrm>
                <a:off x="4807712" y="4321499"/>
                <a:ext cx="67961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>
          <p:sp>
            <p:nvSpPr>
              <p:cNvPr id="109" name="Rectangle 10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7712" y="4321499"/>
                <a:ext cx="679610" cy="369332"/>
              </a:xfrm>
              <a:prstGeom prst="rect">
                <a:avLst/>
              </a:prstGeom>
              <a:blipFill>
                <a:blip r:embed="rId12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0" name="Rectangle 109"/>
              <p:cNvSpPr/>
              <p:nvPr/>
            </p:nvSpPr>
            <p:spPr>
              <a:xfrm>
                <a:off x="4758157" y="2060212"/>
                <a:ext cx="67159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>
          <p:sp>
            <p:nvSpPr>
              <p:cNvPr id="110" name="Rectangle 10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8157" y="2060212"/>
                <a:ext cx="671594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1" name="Rectangle 110"/>
              <p:cNvSpPr/>
              <p:nvPr/>
            </p:nvSpPr>
            <p:spPr>
              <a:xfrm>
                <a:off x="10166721" y="4342292"/>
                <a:ext cx="45999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>
          <p:sp>
            <p:nvSpPr>
              <p:cNvPr id="111" name="Rectangle 1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66721" y="4342292"/>
                <a:ext cx="459998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2" name="Rectangle 111"/>
              <p:cNvSpPr/>
              <p:nvPr/>
            </p:nvSpPr>
            <p:spPr>
              <a:xfrm>
                <a:off x="10117166" y="2081005"/>
                <a:ext cx="45608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>
          <p:sp>
            <p:nvSpPr>
              <p:cNvPr id="112" name="Rectangle 1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17166" y="2081005"/>
                <a:ext cx="456086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3" name="Rectangle 112"/>
              <p:cNvSpPr/>
              <p:nvPr/>
            </p:nvSpPr>
            <p:spPr>
              <a:xfrm>
                <a:off x="5785893" y="3243751"/>
                <a:ext cx="42235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>
          <p:sp>
            <p:nvSpPr>
              <p:cNvPr id="113" name="Rectangle 1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5893" y="3243751"/>
                <a:ext cx="422359" cy="369332"/>
              </a:xfrm>
              <a:prstGeom prst="rect">
                <a:avLst/>
              </a:prstGeom>
              <a:blipFill>
                <a:blip r:embed="rId16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4" name="Rectangle 113"/>
              <p:cNvSpPr/>
              <p:nvPr/>
            </p:nvSpPr>
            <p:spPr>
              <a:xfrm>
                <a:off x="6591540" y="3243751"/>
                <a:ext cx="40549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>
          <p:sp>
            <p:nvSpPr>
              <p:cNvPr id="114" name="Rectangle 1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1540" y="3243751"/>
                <a:ext cx="405496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5" name="Rectangle 114"/>
              <p:cNvSpPr/>
              <p:nvPr/>
            </p:nvSpPr>
            <p:spPr>
              <a:xfrm>
                <a:off x="7389552" y="3656795"/>
                <a:ext cx="456086" cy="37503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acc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>
          <p:sp>
            <p:nvSpPr>
              <p:cNvPr id="115" name="Rectangle 1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9552" y="3656795"/>
                <a:ext cx="456086" cy="375039"/>
              </a:xfrm>
              <a:prstGeom prst="rect">
                <a:avLst/>
              </a:prstGeom>
              <a:blipFill>
                <a:blip r:embed="rId18"/>
                <a:stretch>
                  <a:fillRect t="-3279" r="-14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6" name="Rectangle 115"/>
              <p:cNvSpPr/>
              <p:nvPr/>
            </p:nvSpPr>
            <p:spPr>
              <a:xfrm>
                <a:off x="8225760" y="3657780"/>
                <a:ext cx="44788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>
          <p:sp>
            <p:nvSpPr>
              <p:cNvPr id="116" name="Rectangle 1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5760" y="3657780"/>
                <a:ext cx="447880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78929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1450" y="1761067"/>
            <a:ext cx="9590550" cy="1828813"/>
          </a:xfrm>
        </p:spPr>
        <p:txBody>
          <a:bodyPr/>
          <a:lstStyle/>
          <a:p>
            <a:r>
              <a:rPr lang="en-US" altLang="ko-KR" dirty="0"/>
              <a:t>Structures of </a:t>
            </a:r>
            <a:br>
              <a:rPr lang="en-US" altLang="ko-KR" dirty="0"/>
            </a:br>
            <a:r>
              <a:rPr lang="en-US" altLang="ko-KR" dirty="0"/>
              <a:t>Neural </a:t>
            </a:r>
            <a:r>
              <a:rPr lang="en-US" altLang="ko-KR" dirty="0" smtClean="0"/>
              <a:t>N</a:t>
            </a:r>
            <a:r>
              <a:rPr lang="en-US" altLang="ko-KR" dirty="0"/>
              <a:t>e</a:t>
            </a:r>
            <a:r>
              <a:rPr lang="en-US" altLang="ko-KR" dirty="0" smtClean="0"/>
              <a:t>tworks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438455" y="6492875"/>
            <a:ext cx="753545" cy="365125"/>
          </a:xfrm>
        </p:spPr>
        <p:txBody>
          <a:bodyPr/>
          <a:lstStyle/>
          <a:p>
            <a:fld id="{85CD3E9B-A789-4DCF-960C-49E4EDB7DF3D}" type="slidenum">
              <a:rPr lang="ko-KR" altLang="en-US" smtClean="0"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02898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Pros and Cons of LSTM</a:t>
            </a:r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0000" lnSpcReduction="20000"/>
              </a:bodyPr>
              <a:lstStyle/>
              <a:p>
                <a:r>
                  <a:rPr lang="en-US" altLang="ko-KR" dirty="0" smtClean="0"/>
                  <a:t>LSTM enables</a:t>
                </a:r>
              </a:p>
              <a:p>
                <a:pPr lvl="1"/>
                <a:r>
                  <a:rPr lang="en-US" altLang="ko-KR" dirty="0" smtClean="0"/>
                  <a:t>The long range information delivery through the cell state</a:t>
                </a:r>
              </a:p>
              <a:p>
                <a:pPr lvl="1"/>
                <a:r>
                  <a:rPr lang="en-US" altLang="ko-KR" dirty="0" smtClean="0"/>
                  <a:t>Cell state does not require a layer propagation</a:t>
                </a:r>
              </a:p>
              <a:p>
                <a:r>
                  <a:rPr lang="en-US" altLang="ko-KR" dirty="0" smtClean="0"/>
                  <a:t>Problem of LSTM</a:t>
                </a:r>
              </a:p>
              <a:p>
                <a:pPr lvl="1"/>
                <a:r>
                  <a:rPr lang="en-US" altLang="ko-KR" dirty="0" smtClean="0"/>
                  <a:t>Too many parameters to learn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altLang="ko-KR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altLang="ko-KR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</m:oMath>
                </a14:m>
                <a:endParaRPr lang="en-US" altLang="ko-KR" dirty="0" smtClean="0"/>
              </a:p>
              <a:p>
                <a:pPr lvl="2"/>
                <a:r>
                  <a:rPr lang="en-US" altLang="ko-KR" dirty="0" smtClean="0"/>
                  <a:t>Many new hazards to make the state propagation work</a:t>
                </a:r>
              </a:p>
              <a:p>
                <a:r>
                  <a:rPr lang="en-US" altLang="ko-KR" dirty="0" smtClean="0"/>
                  <a:t>Variants of LSTM</a:t>
                </a:r>
              </a:p>
              <a:p>
                <a:pPr lvl="1"/>
                <a:r>
                  <a:rPr lang="en-US" altLang="ko-KR" dirty="0" smtClean="0"/>
                  <a:t>Gated recurrent unit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e>
                    </m:d>
                  </m:oMath>
                </a14:m>
                <a:endParaRPr lang="en-US" altLang="ko-KR" dirty="0" smtClean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e>
                    </m:d>
                  </m:oMath>
                </a14:m>
                <a:endParaRPr lang="en-US" altLang="ko-KR" dirty="0" smtClean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</a:rPr>
                      <m:t>tanh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⁡(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dirty="0" smtClean="0"/>
              </a:p>
              <a:p>
                <a:pPr lvl="2"/>
                <a:r>
                  <a:rPr lang="en-US" altLang="ko-KR" dirty="0" smtClean="0"/>
                  <a:t>No separate storage of information through the cell state</a:t>
                </a:r>
              </a:p>
              <a:p>
                <a:pPr lvl="2"/>
                <a:r>
                  <a:rPr lang="en-US" altLang="ko-KR" dirty="0" smtClean="0"/>
                  <a:t>No concatenation of input and hidden information</a:t>
                </a:r>
                <a:endParaRPr lang="en-US" altLang="ko-KR" dirty="0"/>
              </a:p>
              <a:p>
                <a:pPr lvl="2"/>
                <a:endParaRPr lang="en-US" altLang="ko-KR" dirty="0" smtClean="0"/>
              </a:p>
              <a:p>
                <a:pPr lvl="1"/>
                <a:endParaRPr lang="ko-KR" alt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D3E9B-A789-4DCF-960C-49E4EDB7DF3D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4388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Techniques in </a:t>
            </a:r>
            <a:br>
              <a:rPr lang="en-US" altLang="ko-KR" dirty="0" smtClean="0"/>
            </a:br>
            <a:r>
              <a:rPr lang="en-US" altLang="ko-KR" dirty="0" smtClean="0"/>
              <a:t>neural networks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D3E9B-A789-4DCF-960C-49E4EDB7DF3D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2495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400" dirty="0"/>
              <a:t>Many Techniques in Neural Networks</a:t>
            </a:r>
            <a:endParaRPr lang="ko-KR" altLang="en-US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altLang="ko-KR" dirty="0" smtClean="0"/>
              <a:t>Neural network requires diverse techniques</a:t>
            </a:r>
          </a:p>
          <a:p>
            <a:pPr lvl="1"/>
            <a:r>
              <a:rPr lang="en-US" altLang="ko-KR" dirty="0" smtClean="0"/>
              <a:t>Training process to facilitate the learning</a:t>
            </a:r>
          </a:p>
          <a:p>
            <a:pPr lvl="2"/>
            <a:r>
              <a:rPr lang="en-US" altLang="ko-KR" dirty="0" smtClean="0"/>
              <a:t>Batch normalization</a:t>
            </a:r>
          </a:p>
          <a:p>
            <a:pPr lvl="2"/>
            <a:r>
              <a:rPr lang="en-US" altLang="ko-KR" dirty="0" smtClean="0"/>
              <a:t>Early stopping</a:t>
            </a:r>
          </a:p>
          <a:p>
            <a:pPr lvl="2"/>
            <a:r>
              <a:rPr lang="en-US" altLang="ko-KR" dirty="0" smtClean="0"/>
              <a:t>Adversarial training</a:t>
            </a:r>
          </a:p>
          <a:p>
            <a:pPr lvl="2"/>
            <a:r>
              <a:rPr lang="en-US" altLang="ko-KR" dirty="0" smtClean="0"/>
              <a:t>Momentum in optimization, adaptive learning rate, gradient checking …</a:t>
            </a:r>
          </a:p>
          <a:p>
            <a:pPr lvl="1"/>
            <a:r>
              <a:rPr lang="en-US" altLang="ko-KR" dirty="0" smtClean="0"/>
              <a:t>Structure to facilitate the learning</a:t>
            </a:r>
          </a:p>
          <a:p>
            <a:pPr lvl="2"/>
            <a:r>
              <a:rPr lang="en-US" altLang="ko-KR" dirty="0" smtClean="0"/>
              <a:t>Attention network</a:t>
            </a:r>
          </a:p>
          <a:p>
            <a:pPr lvl="2"/>
            <a:r>
              <a:rPr lang="en-US" altLang="ko-KR" dirty="0" smtClean="0"/>
              <a:t>Highway network</a:t>
            </a:r>
          </a:p>
          <a:p>
            <a:pPr lvl="2"/>
            <a:r>
              <a:rPr lang="en-US" altLang="ko-KR" dirty="0" smtClean="0"/>
              <a:t>Dropout….</a:t>
            </a:r>
          </a:p>
          <a:p>
            <a:pPr lvl="1"/>
            <a:r>
              <a:rPr lang="en-US" altLang="ko-KR" dirty="0" smtClean="0"/>
              <a:t>Some are originated from experiments, and others are motivated by theory</a:t>
            </a:r>
          </a:p>
          <a:p>
            <a:pPr lvl="2"/>
            <a:r>
              <a:rPr lang="en-US" altLang="ko-KR" dirty="0" smtClean="0"/>
              <a:t>A few found to be useful by experiments, and later, they are revealed to be meaningful, theoretically</a:t>
            </a:r>
          </a:p>
          <a:p>
            <a:r>
              <a:rPr lang="en-US" altLang="ko-KR" dirty="0" smtClean="0"/>
              <a:t>Inference is limited to the stochastic gradient descent</a:t>
            </a:r>
          </a:p>
          <a:p>
            <a:pPr lvl="1"/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D3E9B-A789-4DCF-960C-49E4EDB7DF3D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1594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Model Selection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altLang="ko-KR" dirty="0" smtClean="0"/>
              <a:t>Training processes</a:t>
            </a:r>
          </a:p>
          <a:p>
            <a:pPr lvl="1"/>
            <a:r>
              <a:rPr lang="en-US" altLang="ko-KR" dirty="0" smtClean="0"/>
              <a:t>Given a dataset, </a:t>
            </a:r>
            <a:r>
              <a:rPr lang="en-US" altLang="ko-KR" i="1" dirty="0" smtClean="0"/>
              <a:t>D</a:t>
            </a:r>
          </a:p>
          <a:p>
            <a:pPr lvl="1"/>
            <a:r>
              <a:rPr lang="en-US" altLang="ko-KR" dirty="0" smtClean="0"/>
              <a:t>Divide </a:t>
            </a:r>
            <a:r>
              <a:rPr lang="en-US" altLang="ko-KR" i="1" dirty="0" smtClean="0"/>
              <a:t>D</a:t>
            </a:r>
            <a:r>
              <a:rPr lang="en-US" altLang="ko-KR" dirty="0" smtClean="0"/>
              <a:t> into three datasets</a:t>
            </a:r>
          </a:p>
          <a:p>
            <a:pPr lvl="2"/>
            <a:r>
              <a:rPr lang="en-US" altLang="ko-KR" dirty="0" smtClean="0"/>
              <a:t>Training set : </a:t>
            </a:r>
            <a:r>
              <a:rPr lang="en-US" altLang="ko-KR" i="1" dirty="0" err="1" smtClean="0"/>
              <a:t>D</a:t>
            </a:r>
            <a:r>
              <a:rPr lang="en-US" altLang="ko-KR" baseline="30000" dirty="0" err="1" smtClean="0"/>
              <a:t>train</a:t>
            </a:r>
            <a:endParaRPr lang="en-US" altLang="ko-KR" baseline="30000" dirty="0" smtClean="0"/>
          </a:p>
          <a:p>
            <a:pPr lvl="3"/>
            <a:r>
              <a:rPr lang="en-US" altLang="ko-KR" dirty="0" smtClean="0"/>
              <a:t>To infer the parameter of the model to train</a:t>
            </a:r>
          </a:p>
          <a:p>
            <a:pPr lvl="2"/>
            <a:r>
              <a:rPr lang="en-US" altLang="ko-KR" dirty="0" smtClean="0"/>
              <a:t>Validation </a:t>
            </a:r>
            <a:r>
              <a:rPr lang="en-US" altLang="ko-KR" dirty="0"/>
              <a:t>set : </a:t>
            </a:r>
            <a:r>
              <a:rPr lang="en-US" altLang="ko-KR" i="1" dirty="0" err="1" smtClean="0"/>
              <a:t>D</a:t>
            </a:r>
            <a:r>
              <a:rPr lang="en-US" altLang="ko-KR" baseline="30000" dirty="0" err="1" smtClean="0"/>
              <a:t>valid</a:t>
            </a:r>
            <a:endParaRPr lang="ko-KR" altLang="en-US" baseline="30000" dirty="0"/>
          </a:p>
          <a:p>
            <a:pPr lvl="3"/>
            <a:r>
              <a:rPr lang="en-US" altLang="ko-KR" dirty="0" smtClean="0"/>
              <a:t>To search the hyper-parameter</a:t>
            </a:r>
          </a:p>
          <a:p>
            <a:pPr lvl="4"/>
            <a:r>
              <a:rPr lang="en-US" altLang="ko-KR" dirty="0" smtClean="0"/>
              <a:t>Hidden layer size, learning rate, number of iterations</a:t>
            </a:r>
          </a:p>
          <a:p>
            <a:pPr lvl="2"/>
            <a:r>
              <a:rPr lang="en-US" altLang="ko-KR" dirty="0"/>
              <a:t>Test set : </a:t>
            </a:r>
            <a:r>
              <a:rPr lang="en-US" altLang="ko-KR" i="1" dirty="0" err="1"/>
              <a:t>D</a:t>
            </a:r>
            <a:r>
              <a:rPr lang="en-US" altLang="ko-KR" baseline="30000" dirty="0" err="1"/>
              <a:t>test</a:t>
            </a:r>
            <a:endParaRPr lang="ko-KR" altLang="en-US" baseline="30000" dirty="0"/>
          </a:p>
          <a:p>
            <a:pPr lvl="3"/>
            <a:r>
              <a:rPr lang="en-US" altLang="ko-KR" dirty="0" smtClean="0"/>
              <a:t>Actual testing</a:t>
            </a:r>
          </a:p>
          <a:p>
            <a:r>
              <a:rPr lang="en-US" altLang="ko-KR" dirty="0" smtClean="0"/>
              <a:t>In the real world, </a:t>
            </a:r>
          </a:p>
          <a:p>
            <a:pPr lvl="1"/>
            <a:r>
              <a:rPr lang="en-US" altLang="ko-KR" dirty="0" smtClean="0"/>
              <a:t>Train the model with the training and the validation set</a:t>
            </a:r>
          </a:p>
          <a:p>
            <a:pPr lvl="2"/>
            <a:r>
              <a:rPr lang="en-US" altLang="ko-KR" dirty="0" smtClean="0"/>
              <a:t>Deployment domain requires adaptations</a:t>
            </a:r>
          </a:p>
          <a:p>
            <a:pPr lvl="3"/>
            <a:r>
              <a:rPr lang="en-US" altLang="ko-KR" dirty="0" smtClean="0"/>
              <a:t>Training : development phase</a:t>
            </a:r>
          </a:p>
          <a:p>
            <a:pPr lvl="3"/>
            <a:r>
              <a:rPr lang="en-US" altLang="ko-KR" dirty="0" smtClean="0"/>
              <a:t>Validation : deployment phase</a:t>
            </a:r>
          </a:p>
          <a:p>
            <a:pPr lvl="1"/>
            <a:r>
              <a:rPr lang="en-US" altLang="ko-KR" dirty="0" smtClean="0"/>
              <a:t>Test the model with the testing set</a:t>
            </a:r>
          </a:p>
          <a:p>
            <a:pPr lvl="2"/>
            <a:r>
              <a:rPr lang="en-US" altLang="ko-KR" dirty="0" smtClean="0"/>
              <a:t>Evaluate the actual performance after the deployment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D3E9B-A789-4DCF-960C-49E4EDB7DF3D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7598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Early Stopping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Neural network model is naturally complex with many parameters</a:t>
            </a:r>
          </a:p>
          <a:p>
            <a:pPr lvl="1"/>
            <a:r>
              <a:rPr lang="en-US" altLang="ko-KR" dirty="0" smtClean="0"/>
              <a:t>Very easy to </a:t>
            </a:r>
            <a:r>
              <a:rPr lang="en-US" altLang="ko-KR" dirty="0" err="1" smtClean="0"/>
              <a:t>overfit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Stop the fitting before the model </a:t>
            </a:r>
            <a:r>
              <a:rPr lang="en-US" altLang="ko-KR" dirty="0" err="1" smtClean="0"/>
              <a:t>overfits</a:t>
            </a:r>
            <a:endParaRPr lang="en-US" altLang="ko-KR" dirty="0" smtClean="0"/>
          </a:p>
          <a:p>
            <a:r>
              <a:rPr lang="en-US" altLang="ko-KR" dirty="0" smtClean="0"/>
              <a:t>Training : the model parameter inference</a:t>
            </a:r>
          </a:p>
          <a:p>
            <a:r>
              <a:rPr lang="en-US" altLang="ko-KR" dirty="0" smtClean="0"/>
              <a:t>Validation : early stopping point check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D3E9B-A789-4DCF-960C-49E4EDB7DF3D}" type="slidenum">
              <a:rPr lang="ko-KR" altLang="en-US" smtClean="0"/>
              <a:t>24</a:t>
            </a:fld>
            <a:endParaRPr lang="ko-KR" altLang="en-US"/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6673122" y="4002375"/>
            <a:ext cx="7495" cy="232347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6530716" y="5988573"/>
            <a:ext cx="3453717" cy="4496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5671389" y="4002375"/>
            <a:ext cx="10711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Loss</a:t>
            </a:r>
          </a:p>
          <a:p>
            <a:r>
              <a:rPr lang="en-US" altLang="ko-KR" dirty="0"/>
              <a:t>Function</a:t>
            </a:r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7979408" y="6011056"/>
            <a:ext cx="2027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Training Iterations</a:t>
            </a:r>
            <a:endParaRPr lang="ko-KR" altLang="en-US" dirty="0"/>
          </a:p>
        </p:txBody>
      </p:sp>
      <p:sp>
        <p:nvSpPr>
          <p:cNvPr id="23" name="Freeform 22"/>
          <p:cNvSpPr/>
          <p:nvPr/>
        </p:nvSpPr>
        <p:spPr>
          <a:xfrm>
            <a:off x="6718092" y="4197246"/>
            <a:ext cx="3132944" cy="1716374"/>
          </a:xfrm>
          <a:custGeom>
            <a:avLst/>
            <a:gdLst>
              <a:gd name="connsiteX0" fmla="*/ 0 w 3132944"/>
              <a:gd name="connsiteY0" fmla="*/ 0 h 1716374"/>
              <a:gd name="connsiteX1" fmla="*/ 367259 w 3132944"/>
              <a:gd name="connsiteY1" fmla="*/ 816964 h 1716374"/>
              <a:gd name="connsiteX2" fmla="*/ 1154242 w 3132944"/>
              <a:gd name="connsiteY2" fmla="*/ 1424065 h 1716374"/>
              <a:gd name="connsiteX3" fmla="*/ 2345960 w 3132944"/>
              <a:gd name="connsiteY3" fmla="*/ 1663908 h 1716374"/>
              <a:gd name="connsiteX4" fmla="*/ 3132944 w 3132944"/>
              <a:gd name="connsiteY4" fmla="*/ 1716374 h 1716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32944" h="1716374">
                <a:moveTo>
                  <a:pt x="0" y="0"/>
                </a:moveTo>
                <a:cubicBezTo>
                  <a:pt x="87442" y="289810"/>
                  <a:pt x="174885" y="579620"/>
                  <a:pt x="367259" y="816964"/>
                </a:cubicBezTo>
                <a:cubicBezTo>
                  <a:pt x="559633" y="1054308"/>
                  <a:pt x="824459" y="1282908"/>
                  <a:pt x="1154242" y="1424065"/>
                </a:cubicBezTo>
                <a:cubicBezTo>
                  <a:pt x="1484026" y="1565222"/>
                  <a:pt x="2016176" y="1615190"/>
                  <a:pt x="2345960" y="1663908"/>
                </a:cubicBezTo>
                <a:cubicBezTo>
                  <a:pt x="2675744" y="1712626"/>
                  <a:pt x="2904344" y="1714500"/>
                  <a:pt x="3132944" y="1716374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Freeform 25"/>
          <p:cNvSpPr/>
          <p:nvPr/>
        </p:nvSpPr>
        <p:spPr>
          <a:xfrm>
            <a:off x="6755568" y="4197247"/>
            <a:ext cx="3043003" cy="1228457"/>
          </a:xfrm>
          <a:custGeom>
            <a:avLst/>
            <a:gdLst>
              <a:gd name="connsiteX0" fmla="*/ 0 w 3043003"/>
              <a:gd name="connsiteY0" fmla="*/ 0 h 1228457"/>
              <a:gd name="connsiteX1" fmla="*/ 412230 w 3043003"/>
              <a:gd name="connsiteY1" fmla="*/ 584616 h 1228457"/>
              <a:gd name="connsiteX2" fmla="*/ 1304144 w 3043003"/>
              <a:gd name="connsiteY2" fmla="*/ 1131757 h 1228457"/>
              <a:gd name="connsiteX3" fmla="*/ 1731364 w 3043003"/>
              <a:gd name="connsiteY3" fmla="*/ 1221698 h 1228457"/>
              <a:gd name="connsiteX4" fmla="*/ 2510853 w 3043003"/>
              <a:gd name="connsiteY4" fmla="*/ 1049311 h 1228457"/>
              <a:gd name="connsiteX5" fmla="*/ 3043003 w 3043003"/>
              <a:gd name="connsiteY5" fmla="*/ 749508 h 1228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43003" h="1228457">
                <a:moveTo>
                  <a:pt x="0" y="0"/>
                </a:moveTo>
                <a:cubicBezTo>
                  <a:pt x="97436" y="197995"/>
                  <a:pt x="194873" y="395990"/>
                  <a:pt x="412230" y="584616"/>
                </a:cubicBezTo>
                <a:cubicBezTo>
                  <a:pt x="629587" y="773242"/>
                  <a:pt x="1084288" y="1025577"/>
                  <a:pt x="1304144" y="1131757"/>
                </a:cubicBezTo>
                <a:cubicBezTo>
                  <a:pt x="1524000" y="1237937"/>
                  <a:pt x="1530246" y="1235439"/>
                  <a:pt x="1731364" y="1221698"/>
                </a:cubicBezTo>
                <a:cubicBezTo>
                  <a:pt x="1932482" y="1207957"/>
                  <a:pt x="2292246" y="1128009"/>
                  <a:pt x="2510853" y="1049311"/>
                </a:cubicBezTo>
                <a:cubicBezTo>
                  <a:pt x="2729460" y="970613"/>
                  <a:pt x="2886231" y="860060"/>
                  <a:pt x="3043003" y="749508"/>
                </a:cubicBezTo>
              </a:path>
            </a:pathLst>
          </a:cu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Straight Connector 27"/>
          <p:cNvCxnSpPr/>
          <p:nvPr/>
        </p:nvCxnSpPr>
        <p:spPr>
          <a:xfrm flipV="1">
            <a:off x="8429961" y="4002374"/>
            <a:ext cx="26991" cy="2008682"/>
          </a:xfrm>
          <a:prstGeom prst="line">
            <a:avLst/>
          </a:prstGeom>
          <a:ln w="38100"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7029757" y="4174761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Underfitting</a:t>
            </a:r>
            <a:endParaRPr lang="ko-KR" alt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8522424" y="4172140"/>
            <a:ext cx="1254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Overfitting</a:t>
            </a:r>
            <a:endParaRPr lang="ko-KR" alt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9023665" y="4648705"/>
            <a:ext cx="1182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Validation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9023664" y="5532936"/>
            <a:ext cx="1015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Training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61408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0"/>
            <a:ext cx="8435280" cy="533082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Momentum and Adaptive Learning Rate</a:t>
            </a:r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981200" y="647700"/>
                <a:ext cx="8435280" cy="5877644"/>
              </a:xfrm>
            </p:spPr>
            <p:txBody>
              <a:bodyPr>
                <a:normAutofit fontScale="62500" lnSpcReduction="20000"/>
              </a:bodyPr>
              <a:lstStyle/>
              <a:p>
                <a:r>
                  <a:rPr lang="en-US" altLang="ko-KR" dirty="0" smtClean="0"/>
                  <a:t>Gradient Descent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𝜂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𝑙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</m:sup>
                            </m:sSup>
                          </m:e>
                        </m:d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d>
                              <m:d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sup>
                        </m:s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endParaRPr lang="en-US" altLang="ko-KR" dirty="0"/>
              </a:p>
              <a:p>
                <a:r>
                  <a:rPr lang="en-US" altLang="ko-KR" dirty="0" smtClean="0"/>
                  <a:t>Momentum</a:t>
                </a:r>
              </a:p>
              <a:p>
                <a:pPr lvl="1"/>
                <a:r>
                  <a:rPr lang="en-US" altLang="ko-KR" dirty="0" smtClean="0"/>
                  <a:t>Exponential average of the previous gradients</a:t>
                </a:r>
              </a:p>
              <a:p>
                <a:pPr lvl="2"/>
                <a:r>
                  <a:rPr lang="en-US" altLang="ko-KR" dirty="0" smtClean="0"/>
                  <a:t>Move along the direction to overcome the plateau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altLang="ko-KR" dirty="0" smtClean="0"/>
                  <a:t> becomes the decay factor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𝜂</m:t>
                    </m:r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𝛻</m:t>
                            </m:r>
                          </m:e>
                        </m:acc>
                      </m:e>
                      <m:sub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  <m:sup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sup>
                    </m:sSubSup>
                  </m:oMath>
                </a14:m>
                <a:endParaRPr lang="en-US" altLang="ko-KR" i="1" dirty="0" smtClean="0">
                  <a:latin typeface="Cambria Math" panose="02040503050406030204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𝛻</m:t>
                            </m:r>
                          </m:e>
                        </m:acc>
                      </m:e>
                      <m:sub>
                        <m:r>
                          <a:rPr lang="ko-KR" altLang="en-US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r>
                          <a:rPr lang="ko-KR" alt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𝑙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</m:sup>
                            </m:sSup>
                          </m:e>
                        </m:d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d>
                              <m:d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sup>
                        </m:s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;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ko-KR" altLang="en-US" b="0" i="1" smtClean="0">
                        <a:latin typeface="Cambria Math" panose="02040503050406030204" pitchFamily="18" charset="0"/>
                      </a:rPr>
                      <m:t>𝛽</m:t>
                    </m:r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𝛻</m:t>
                            </m:r>
                          </m:e>
                        </m:acc>
                      </m:e>
                      <m:sub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endParaRPr lang="en-US" altLang="ko-KR" dirty="0" smtClean="0"/>
              </a:p>
              <a:p>
                <a:r>
                  <a:rPr lang="en-US" altLang="ko-KR" dirty="0" smtClean="0"/>
                  <a:t>Adaptive Learning Rate</a:t>
                </a:r>
              </a:p>
              <a:p>
                <a:pPr lvl="1"/>
                <a:r>
                  <a:rPr lang="en-US" altLang="ko-KR" dirty="0" err="1" smtClean="0"/>
                  <a:t>Adagrad</a:t>
                </a:r>
                <a:r>
                  <a:rPr lang="en-US" altLang="ko-KR" dirty="0" smtClean="0"/>
                  <a:t> : learning rate scaled by the square root of the cumulative sum of squared gradients</a:t>
                </a:r>
              </a:p>
              <a:p>
                <a:pPr lvl="2"/>
                <a:r>
                  <a:rPr lang="en-US" altLang="ko-KR" dirty="0" smtClean="0"/>
                  <a:t>More movements on the smaller movements, less movements on the larger movements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ko-KR" altLang="en-US" b="0" i="1" smtClean="0">
                            <a:latin typeface="Cambria Math" panose="02040503050406030204" pitchFamily="18" charset="0"/>
                          </a:rPr>
                          <m:t>𝜂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b>
                              <m:sSub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ko-KR" altLang="en-US" b="0" i="1" smtClean="0"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</m:rad>
                      </m:den>
                    </m:f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𝑙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</m:sup>
                            </m:sSup>
                          </m:e>
                        </m:d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d>
                              <m:d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sup>
                        </m:s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;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endParaRPr lang="en-US" altLang="ko-KR" dirty="0" smtClean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𝛻</m:t>
                                </m:r>
                              </m:e>
                              <m:sub>
                                <m:r>
                                  <a:rPr lang="ko-KR" altLang="en-US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</m:s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d>
                              <m:d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d>
                                          <m:dPr>
                                            <m:ctrlP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e>
                                        </m:d>
                                      </m:sup>
                                    </m:sSup>
                                  </m:e>
                                </m:d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p>
                                  <m:sSup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;</m:t>
                                </m:r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ko-KR" altLang="en-US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altLang="ko-KR" dirty="0" smtClean="0"/>
              </a:p>
              <a:p>
                <a:pPr lvl="1"/>
                <a:r>
                  <a:rPr lang="en-US" altLang="ko-KR" dirty="0" err="1" smtClean="0"/>
                  <a:t>RMSProp</a:t>
                </a:r>
                <a:r>
                  <a:rPr lang="en-US" altLang="ko-KR" dirty="0" smtClean="0"/>
                  <a:t> : Exponential moving average of the squared gradients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𝜂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</m:rad>
                      </m:den>
                    </m:f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𝑙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</m:sup>
                            </m:sSup>
                          </m:e>
                        </m:d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d>
                              <m:d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sup>
                        </m:s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;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endParaRPr lang="en-US" altLang="ko-KR" dirty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 smtClean="0">
                            <a:latin typeface="Cambria Math" panose="02040503050406030204" pitchFamily="18" charset="0"/>
                          </a:rPr>
                          <m:t>𝛾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(1−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𝛻</m:t>
                                </m:r>
                              </m:e>
                              <m:sub>
                                <m:r>
                                  <a:rPr lang="ko-KR" altLang="en-US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</m:s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d>
                              <m:d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d>
                                          <m:dPr>
                                            <m:ctrlP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e>
                                        </m:d>
                                      </m:sup>
                                    </m:sSup>
                                  </m:e>
                                </m:d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p>
                                  <m:sSup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;</m:t>
                                </m:r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ko-KR" altLang="en-US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altLang="ko-KR" dirty="0"/>
              </a:p>
              <a:p>
                <a:pPr lvl="1"/>
                <a:r>
                  <a:rPr lang="en-US" altLang="ko-KR" dirty="0" smtClean="0"/>
                  <a:t>Adam : </a:t>
                </a:r>
                <a:r>
                  <a:rPr lang="en-US" altLang="ko-KR" dirty="0" err="1" smtClean="0"/>
                  <a:t>RMSProp</a:t>
                </a:r>
                <a:r>
                  <a:rPr lang="en-US" altLang="ko-KR" dirty="0" smtClean="0"/>
                  <a:t> + Momentum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𝜂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</m:rad>
                      </m:den>
                    </m:f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𝛻</m:t>
                            </m:r>
                          </m:e>
                        </m:acc>
                      </m:e>
                      <m:sub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endParaRPr lang="en-US" altLang="ko-KR" i="1" dirty="0" smtClean="0">
                  <a:latin typeface="Cambria Math" panose="02040503050406030204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𝛻</m:t>
                            </m:r>
                          </m:e>
                        </m:acc>
                      </m:e>
                      <m:sub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altLang="ko-KR" i="1">
                        <a:latin typeface="Cambria Math" panose="02040503050406030204" pitchFamily="18" charset="0"/>
                      </a:rPr>
                      <m:t>=(1−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)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𝑙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</m:sup>
                            </m:sSup>
                          </m:e>
                        </m:d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d>
                              <m:d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sup>
                        </m:s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;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𝛻</m:t>
                            </m:r>
                          </m:e>
                        </m:acc>
                      </m:e>
                      <m:sub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−1)</m:t>
                        </m:r>
                      </m:sup>
                    </m:sSubSup>
                  </m:oMath>
                </a14:m>
                <a:endParaRPr lang="en-US" altLang="ko-KR" dirty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𝛾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+(1−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)</m:t>
                    </m:r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𝛻</m:t>
                                </m:r>
                              </m:e>
                              <m:sub>
                                <m:r>
                                  <a:rPr lang="ko-KR" altLang="en-US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</m:s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d>
                              <m:d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d>
                                          <m:dPr>
                                            <m:ctrlP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e>
                                        </m:d>
                                      </m:sup>
                                    </m:sSup>
                                  </m:e>
                                </m:d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p>
                                  <m:sSup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;</m:t>
                                </m:r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ko-KR" altLang="en-US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altLang="ko-KR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81200" y="647700"/>
                <a:ext cx="8435280" cy="5877644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D3E9B-A789-4DCF-960C-49E4EDB7DF3D}" type="slidenum">
              <a:rPr lang="ko-KR" altLang="en-US" smtClean="0"/>
              <a:t>25</a:t>
            </a:fld>
            <a:endParaRPr lang="ko-KR" altLang="en-US"/>
          </a:p>
        </p:txBody>
      </p:sp>
      <p:pic>
        <p:nvPicPr>
          <p:cNvPr id="1026" name="Picture 2" descr="Gradient Descent Optimization Algorithms at Saddle Point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7100" y="4087762"/>
            <a:ext cx="3139380" cy="2430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6381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Mini-Batch and Gradient Checking</a:t>
            </a:r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7500" lnSpcReduction="20000"/>
              </a:bodyPr>
              <a:lstStyle/>
              <a:p>
                <a:r>
                  <a:rPr lang="en-US" altLang="ko-KR" dirty="0" smtClean="0"/>
                  <a:t>Backpropagation algorithm</a:t>
                </a:r>
              </a:p>
              <a:p>
                <a:pPr lvl="1"/>
                <a:r>
                  <a:rPr lang="en-US" altLang="ko-KR" dirty="0" smtClean="0"/>
                  <a:t>Single instance gradient calculation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𝑤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ko-KR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r>
                          <a:rPr lang="en-US" altLang="ko-K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𝒘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altLang="ko-K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𝑙</m:t>
                        </m:r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R" b="1"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;</m:t>
                                </m:r>
                                <m:r>
                                  <a:rPr lang="en-US" altLang="ko-KR" b="1" i="1"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</m:e>
                            </m:d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</m:sup>
                            </m:sSup>
                          </m:e>
                        </m:d>
                      </m:e>
                    </m:d>
                  </m:oMath>
                </a14:m>
                <a:endParaRPr lang="en-US" altLang="ko-KR" dirty="0" smtClean="0"/>
              </a:p>
              <a:p>
                <a:pPr lvl="2"/>
                <a:r>
                  <a:rPr lang="en-US" altLang="ko-KR" dirty="0" smtClean="0"/>
                  <a:t>With a single instance, not much to calculate as expectation</a:t>
                </a:r>
                <a:endParaRPr lang="en-US" altLang="ko-KR" dirty="0"/>
              </a:p>
              <a:p>
                <a:pPr lvl="1"/>
                <a:r>
                  <a:rPr lang="en-US" altLang="ko-KR" dirty="0" smtClean="0"/>
                  <a:t>Full instance gradient calculation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𝑤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ko-KR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r>
                          <a:rPr lang="en-US" altLang="ko-K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𝒘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𝑙</m:t>
                        </m:r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;</m:t>
                                </m:r>
                                <m:r>
                                  <a:rPr lang="en-US" altLang="ko-KR" b="1" i="1"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</m:e>
                            </m:d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ko-KR" b="1" i="1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d>
                      </m:e>
                    </m:d>
                  </m:oMath>
                </a14:m>
                <a:endParaRPr lang="en-US" altLang="ko-KR" b="1" dirty="0" smtClean="0"/>
              </a:p>
              <a:p>
                <a:pPr lvl="2"/>
                <a:r>
                  <a:rPr lang="en-US" altLang="ko-KR" dirty="0" smtClean="0"/>
                  <a:t>Normalize the summation with the size of the dataset</a:t>
                </a:r>
              </a:p>
              <a:p>
                <a:pPr lvl="1"/>
                <a:r>
                  <a:rPr lang="en-US" altLang="ko-KR" dirty="0" smtClean="0"/>
                  <a:t>Should be mini-batch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𝑤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ko-KR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r>
                          <a:rPr lang="en-US" altLang="ko-K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𝒘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𝑙</m:t>
                        </m:r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R" b="1"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;</m:t>
                                        </m:r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;</m:t>
                                </m:r>
                                <m:r>
                                  <a:rPr lang="en-US" altLang="ko-KR" b="1" i="1"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</m:e>
                            </m:d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;</m:t>
                                    </m:r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d>
                              </m:sup>
                            </m:sSup>
                          </m:e>
                        </m:d>
                      </m:e>
                    </m:d>
                  </m:oMath>
                </a14:m>
                <a:endParaRPr lang="en-US" altLang="ko-KR" dirty="0" smtClean="0"/>
              </a:p>
              <a:p>
                <a:pPr lvl="2"/>
                <a:r>
                  <a:rPr lang="en-US" altLang="ko-KR" dirty="0"/>
                  <a:t>Normalize the summation with the size of </a:t>
                </a:r>
                <a:r>
                  <a:rPr lang="en-US" altLang="ko-KR" dirty="0" smtClean="0"/>
                  <a:t>the mini-batch</a:t>
                </a:r>
                <a:endParaRPr lang="en-US" altLang="ko-KR" dirty="0"/>
              </a:p>
              <a:p>
                <a:r>
                  <a:rPr lang="en-US" altLang="ko-KR" dirty="0" smtClean="0"/>
                  <a:t>Gradient checking</a:t>
                </a:r>
              </a:p>
              <a:p>
                <a:pPr lvl="1"/>
                <a:r>
                  <a:rPr lang="en-US" altLang="ko-KR" dirty="0" smtClean="0"/>
                  <a:t>When you implement the propagation algorithm, compare the finite-difference approximation of the gradient</a:t>
                </a:r>
              </a:p>
              <a:p>
                <a:pPr lvl="2"/>
                <a14:m>
                  <m:oMath xmlns:m="http://schemas.openxmlformats.org/officeDocument/2006/math">
                    <m:f>
                      <m:f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ko-KR" altLang="en-US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en-US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f>
                      <m:fPr>
                        <m:ctrlPr>
                          <a:rPr lang="en-US" altLang="ko-K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ko-KR" alt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𝜖</m:t>
                            </m:r>
                          </m:e>
                        </m:d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ko-KR" alt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𝜖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ko-KR" alt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𝜖</m:t>
                        </m:r>
                      </m:den>
                    </m:f>
                  </m:oMath>
                </a14:m>
                <a:endParaRPr lang="en-US" altLang="ko-KR" dirty="0"/>
              </a:p>
              <a:p>
                <a:pPr lvl="2"/>
                <a:endParaRPr lang="ko-KR" alt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D3E9B-A789-4DCF-960C-49E4EDB7DF3D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4648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Batch Normalization</a:t>
            </a:r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62500" lnSpcReduction="20000"/>
              </a:bodyPr>
              <a:lstStyle/>
              <a:p>
                <a:r>
                  <a:rPr lang="en-US" altLang="ko-KR" dirty="0" smtClean="0"/>
                  <a:t>Layer type output normalization with mini-batch data</a:t>
                </a:r>
              </a:p>
              <a:p>
                <a:pPr lvl="1"/>
                <a:r>
                  <a:rPr lang="en-US" altLang="ko-KR" dirty="0" err="1" smtClean="0"/>
                  <a:t>BatchNormalization</a:t>
                </a:r>
                <a:r>
                  <a:rPr lang="en-US" altLang="ko-KR" dirty="0" smtClean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1…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;</m:t>
                    </m:r>
                    <m:r>
                      <a:rPr lang="ko-KR" altLang="en-US" b="0" i="1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ko-KR" altLang="en-US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altLang="ko-KR" dirty="0" smtClean="0"/>
                  <a:t>)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f>
                      <m:fPr>
                        <m:ctrlPr>
                          <a:rPr lang="en-US" altLang="ko-K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altLang="ko-K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sSub>
                          <m:sSub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n-US" altLang="ko-KR" dirty="0" smtClean="0"/>
              </a:p>
              <a:p>
                <a:pPr lvl="2"/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ko-KR" altLang="en-US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sSup>
                          <m:sSup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ko-KR" altLang="en-US" i="1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sub>
                            </m:s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altLang="ko-KR" dirty="0" smtClean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f>
                      <m:fPr>
                        <m:ctrlPr>
                          <a:rPr lang="en-US" altLang="ko-K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bSup>
                              <m:sSubSup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ko-KR" altLang="en-US" i="1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sub>
                              <m:sup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ko-KR" altLang="en-US" b="0" i="1" smtClean="0"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</m:rad>
                      </m:den>
                    </m:f>
                  </m:oMath>
                </a14:m>
                <a:endParaRPr lang="en-US" altLang="ko-KR" dirty="0" smtClean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ko-KR" alt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ko-KR" alt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ko-KR" alt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𝐵𝑁</m:t>
                        </m:r>
                      </m:e>
                      <m:sub>
                        <m:r>
                          <a:rPr lang="ko-KR" alt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ko-KR" alt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dirty="0" smtClean="0"/>
              </a:p>
              <a:p>
                <a:r>
                  <a:rPr lang="en-US" altLang="ko-KR" dirty="0" smtClean="0"/>
                  <a:t>Batch normalization parameter,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altLang="ko-KR" dirty="0" smtClean="0"/>
                  <a:t> and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altLang="ko-KR" dirty="0" smtClean="0"/>
                  <a:t>, is trainable through stochastic gradient descent, as well</a:t>
                </a:r>
              </a:p>
              <a:p>
                <a:pPr lvl="1"/>
                <a:r>
                  <a:rPr lang="en-US" altLang="ko-KR" dirty="0" smtClean="0"/>
                  <a:t>Can use chain rule</a:t>
                </a:r>
              </a:p>
              <a:p>
                <a:r>
                  <a:rPr lang="en-US" altLang="ko-KR" dirty="0" smtClean="0"/>
                  <a:t>How to use it?</a:t>
                </a:r>
              </a:p>
              <a:p>
                <a:pPr lvl="1"/>
                <a:r>
                  <a:rPr lang="en-US" altLang="ko-KR" dirty="0" smtClean="0"/>
                  <a:t>Training : After the regression, and before the activation</a:t>
                </a:r>
              </a:p>
              <a:p>
                <a:pPr lvl="1"/>
                <a:r>
                  <a:rPr lang="en-US" altLang="ko-KR" dirty="0" smtClean="0"/>
                  <a:t>Testing : remember the mean of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altLang="ko-KR" dirty="0" smtClean="0"/>
                  <a:t>s</a:t>
                </a:r>
                <a:r>
                  <a:rPr lang="en-US" altLang="ko-KR" dirty="0"/>
                  <a:t> and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altLang="ko-KR" dirty="0" smtClean="0"/>
                  <a:t>s from mini-batches</a:t>
                </a:r>
              </a:p>
              <a:p>
                <a:r>
                  <a:rPr lang="en-US" altLang="ko-KR" dirty="0" smtClean="0"/>
                  <a:t>Why use it?</a:t>
                </a:r>
              </a:p>
              <a:p>
                <a:pPr lvl="1"/>
                <a:r>
                  <a:rPr lang="en-US" altLang="ko-KR" dirty="0" smtClean="0"/>
                  <a:t>Scale and shift normalization</a:t>
                </a:r>
              </a:p>
              <a:p>
                <a:pPr lvl="1"/>
                <a:endParaRPr lang="ko-KR" alt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D3E9B-A789-4DCF-960C-49E4EDB7DF3D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316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0"/>
            <a:ext cx="8435280" cy="752188"/>
          </a:xfrm>
        </p:spPr>
        <p:txBody>
          <a:bodyPr/>
          <a:lstStyle/>
          <a:p>
            <a:r>
              <a:rPr lang="en-US" altLang="ko-KR" dirty="0" smtClean="0"/>
              <a:t>Adversarial Training</a:t>
            </a:r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763843" y="727024"/>
                <a:ext cx="8841748" cy="5893785"/>
              </a:xfrm>
            </p:spPr>
            <p:txBody>
              <a:bodyPr>
                <a:normAutofit fontScale="62500" lnSpcReduction="20000"/>
              </a:bodyPr>
              <a:lstStyle/>
              <a:p>
                <a:r>
                  <a:rPr lang="en-US" altLang="ko-KR" dirty="0" smtClean="0"/>
                  <a:t>Instances in datasets</a:t>
                </a:r>
              </a:p>
              <a:p>
                <a:pPr lvl="1"/>
                <a:r>
                  <a:rPr lang="en-US" altLang="ko-KR" dirty="0" smtClean="0"/>
                  <a:t>Some instances work well with the trained model</a:t>
                </a:r>
              </a:p>
              <a:p>
                <a:pPr lvl="1"/>
                <a:r>
                  <a:rPr lang="en-US" altLang="ko-KR" dirty="0" smtClean="0"/>
                  <a:t>Some instances do not work well with the trained model</a:t>
                </a:r>
              </a:p>
              <a:p>
                <a:pPr lvl="2"/>
                <a:r>
                  <a:rPr lang="en-US" altLang="ko-KR" dirty="0" smtClean="0"/>
                  <a:t>Some instances should not be accommodated because it could be noise</a:t>
                </a:r>
              </a:p>
              <a:p>
                <a:pPr lvl="2"/>
                <a:r>
                  <a:rPr lang="en-US" altLang="ko-KR" dirty="0" smtClean="0"/>
                  <a:t>Some instances should be accommodated because it is a meaningful case</a:t>
                </a:r>
              </a:p>
              <a:p>
                <a:r>
                  <a:rPr lang="en-US" altLang="ko-KR" dirty="0" smtClean="0"/>
                  <a:t>Find an (or artificially generate) instance that disrupt the current trained model</a:t>
                </a:r>
              </a:p>
              <a:p>
                <a:pPr lvl="1"/>
                <a:r>
                  <a:rPr lang="en-US" altLang="ko-KR" dirty="0" smtClean="0"/>
                  <a:t>“Training on adversarial example”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̃"/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𝜂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𝜂</m:t>
                            </m:r>
                          </m:e>
                        </m:d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b>
                        <m:r>
                          <a:rPr lang="en-US" altLang="ko-K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ko-KR" altLang="en-US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endParaRPr lang="en-US" altLang="ko-KR" dirty="0" smtClean="0"/>
              </a:p>
              <a:p>
                <a:pPr lvl="2"/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ko-KR" altLang="en-US" dirty="0" smtClean="0"/>
                  <a:t> </a:t>
                </a:r>
                <a:r>
                  <a:rPr lang="en-US" altLang="ko-KR" dirty="0" smtClean="0"/>
                  <a:t>: adversarial example,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ko-KR" altLang="en-US" i="1">
                        <a:latin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ko-KR" altLang="en-US" dirty="0" smtClean="0"/>
                  <a:t> </a:t>
                </a:r>
                <a:r>
                  <a:rPr lang="en-US" altLang="ko-KR" dirty="0" smtClean="0"/>
                  <a:t>: adversarial perturbation</a:t>
                </a:r>
              </a:p>
              <a:p>
                <a:pPr lvl="2"/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e>
                      <m:sub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𝜂</m:t>
                        </m:r>
                      </m:sub>
                    </m:sSub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ko-KR" altLang="en-US" i="1">
                        <a:latin typeface="Cambria Math" panose="02040503050406030204" pitchFamily="18" charset="0"/>
                      </a:rPr>
                      <m:t>𝜂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𝑠𝑖𝑔𝑛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dirty="0" smtClean="0"/>
              </a:p>
              <a:p>
                <a:pPr lvl="2"/>
                <a:r>
                  <a:rPr lang="en-US" altLang="ko-KR" dirty="0" smtClean="0"/>
                  <a:t>Can make many infinitesimal changes, “Accidental steganography”</a:t>
                </a:r>
              </a:p>
              <a:p>
                <a:r>
                  <a:rPr lang="en-US" altLang="ko-KR" dirty="0" smtClean="0"/>
                  <a:t>Given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−1,1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ko-KR" alt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log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⁡(1+</m:t>
                    </m:r>
                    <m:func>
                      <m:func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e>
                    </m:func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dirty="0" smtClean="0"/>
              </a:p>
              <a:p>
                <a:pPr lvl="1"/>
                <a:r>
                  <a:rPr lang="en-US" altLang="ko-KR" dirty="0" smtClean="0"/>
                  <a:t>Training objective</a:t>
                </a:r>
                <a:endParaRPr lang="en-US" altLang="ko-KR" i="1" dirty="0" smtClean="0">
                  <a:latin typeface="Cambria Math" panose="02040503050406030204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𝑚𝑖𝑛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~</m:t>
                        </m:r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𝑑𝑎𝑡𝑎</m:t>
                            </m:r>
                          </m:sub>
                        </m:sSub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(−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dirty="0" smtClean="0"/>
              </a:p>
              <a:p>
                <a:pPr lvl="1"/>
                <a:r>
                  <a:rPr lang="en-US" altLang="ko-KR" dirty="0" smtClean="0"/>
                  <a:t>Adding the adversarial training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𝑚𝑖𝑛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~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𝑑𝑎𝑡𝑎</m:t>
                            </m:r>
                          </m:sub>
                        </m:sSub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(−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𝜖</m:t>
                        </m:r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d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dirty="0" smtClean="0"/>
              </a:p>
              <a:p>
                <a:pPr lvl="3"/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− 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d>
                          </m:e>
                        </m:d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m:rPr>
                        <m:nor/>
                      </m:rPr>
                      <a:rPr lang="en-US" altLang="ko-KR" dirty="0"/>
                      <m:t>= </m:t>
                    </m:r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ko-KR" i="1">
                        <a:latin typeface="Cambria Math" panose="02040503050406030204" pitchFamily="18" charset="0"/>
                      </a:rPr>
                      <m:t>𝑠𝑖𝑔𝑛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dirty="0" smtClean="0"/>
                  <a:t>, because of the minimization objective</a:t>
                </a:r>
              </a:p>
              <a:p>
                <a:pPr lvl="1"/>
                <a:r>
                  <a:rPr lang="en-US" altLang="ko-KR" dirty="0" smtClean="0"/>
                  <a:t>Similar to the L1 regularization, but it is different</a:t>
                </a:r>
              </a:p>
              <a:p>
                <a:pPr lvl="2"/>
                <a:r>
                  <a:rPr lang="en-US" altLang="ko-KR" dirty="0" smtClean="0"/>
                  <a:t>Not directly applied as a penalty that does not go away.</a:t>
                </a:r>
              </a:p>
              <a:p>
                <a:pPr lvl="2"/>
                <a:r>
                  <a:rPr lang="en-US" altLang="ko-KR" dirty="0" smtClean="0"/>
                  <a:t>Good fitting of </a:t>
                </a:r>
                <a:r>
                  <a:rPr lang="en-US" altLang="ko-KR" i="1" dirty="0" smtClean="0"/>
                  <a:t>w</a:t>
                </a:r>
                <a:r>
                  <a:rPr lang="en-US" altLang="ko-KR" dirty="0" smtClean="0"/>
                  <a:t> can eliminate the adversarial learning term</a:t>
                </a:r>
              </a:p>
              <a:p>
                <a:pPr lvl="2"/>
                <a:r>
                  <a:rPr lang="en-US" altLang="ko-KR" dirty="0" smtClean="0"/>
                  <a:t>L1 regularization </a:t>
                </a:r>
                <a:r>
                  <a:rPr lang="en-US" altLang="ko-KR" dirty="0" smtClean="0">
                    <a:sym typeface="Wingdings" panose="05000000000000000000" pitchFamily="2" charset="2"/>
                  </a:rPr>
                  <a:t> controlling the sensitivity</a:t>
                </a:r>
              </a:p>
              <a:p>
                <a:pPr lvl="2"/>
                <a:r>
                  <a:rPr lang="en-US" altLang="ko-KR" dirty="0" smtClean="0"/>
                  <a:t>Adversarial training </a:t>
                </a:r>
                <a:r>
                  <a:rPr lang="en-US" altLang="ko-KR" dirty="0" smtClean="0">
                    <a:sym typeface="Wingdings" panose="05000000000000000000" pitchFamily="2" charset="2"/>
                  </a:rPr>
                  <a:t> robust weight vector</a:t>
                </a:r>
                <a:endParaRPr lang="ko-KR" alt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63843" y="727024"/>
                <a:ext cx="8841748" cy="5893785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D3E9B-A789-4DCF-960C-49E4EDB7DF3D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5867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Dropout</a:t>
            </a:r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40000" lnSpcReduction="20000"/>
              </a:bodyPr>
              <a:lstStyle/>
              <a:p>
                <a:r>
                  <a:rPr lang="en-US" altLang="ko-KR" dirty="0" smtClean="0"/>
                  <a:t>Challenge of the neural network</a:t>
                </a:r>
              </a:p>
              <a:p>
                <a:pPr lvl="1"/>
                <a:r>
                  <a:rPr lang="en-US" altLang="ko-KR" dirty="0" smtClean="0"/>
                  <a:t>Complex model to learn a simple principle</a:t>
                </a:r>
              </a:p>
              <a:p>
                <a:pPr lvl="1"/>
                <a:r>
                  <a:rPr lang="en-US" altLang="ko-KR" dirty="0" smtClean="0"/>
                  <a:t>Limit the complexity, stochastically</a:t>
                </a:r>
              </a:p>
              <a:p>
                <a:pPr lvl="2"/>
                <a:r>
                  <a:rPr lang="en-US" altLang="ko-KR" dirty="0" smtClean="0"/>
                  <a:t>Remove a set of randomly selected neurons for a certain mini-batch</a:t>
                </a:r>
              </a:p>
              <a:p>
                <a:r>
                  <a:rPr lang="en-US" altLang="ko-KR" dirty="0" smtClean="0"/>
                  <a:t>Rational</a:t>
                </a:r>
              </a:p>
              <a:p>
                <a:pPr lvl="1"/>
                <a:r>
                  <a:rPr lang="en-US" altLang="ko-KR" dirty="0" smtClean="0"/>
                  <a:t>Hidden units cannot co-adapt to other units that were active in the mini-batch gradient descent</a:t>
                </a:r>
              </a:p>
              <a:p>
                <a:pPr lvl="1"/>
                <a:r>
                  <a:rPr lang="en-US" altLang="ko-KR" dirty="0" smtClean="0"/>
                  <a:t>Hidden units must be more generally useful</a:t>
                </a:r>
              </a:p>
              <a:p>
                <a:r>
                  <a:rPr lang="en-US" altLang="ko-KR" dirty="0" smtClean="0"/>
                  <a:t>By defining a mask,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=1…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endParaRPr lang="en-US" altLang="ko-KR" dirty="0" smtClean="0"/>
              </a:p>
              <a:p>
                <a:pPr lvl="1"/>
                <a:r>
                  <a:rPr lang="en-US" altLang="ko-KR" dirty="0" smtClean="0">
                    <a:latin typeface="Cambria Math" panose="02040503050406030204" pitchFamily="18" charset="0"/>
                  </a:rPr>
                  <a:t>Neural network without dropout</a:t>
                </a:r>
              </a:p>
              <a:p>
                <a:pPr lvl="2"/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+1)</m:t>
                        </m:r>
                      </m:sup>
                    </m:sSub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+1)</m:t>
                        </m:r>
                      </m:sup>
                    </m:sSubSup>
                    <m:sSubSup>
                      <m:sSubSup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/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+1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US" altLang="ko-KR" dirty="0" smtClean="0"/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+1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e>
                        </m:d>
                      </m:sup>
                    </m:sSub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dirty="0" smtClean="0"/>
              </a:p>
              <a:p>
                <a:pPr lvl="1"/>
                <a:r>
                  <a:rPr lang="en-US" altLang="ko-KR" dirty="0" smtClean="0"/>
                  <a:t>Neural network with dropout</a:t>
                </a:r>
              </a:p>
              <a:p>
                <a:pPr lvl="2"/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𝐵𝑒𝑟𝑛𝑜𝑢𝑙𝑙𝑖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</m:oMath>
                </a14:m>
                <a:endParaRPr lang="en-US" altLang="ko-KR" b="0" dirty="0" smtClean="0"/>
              </a:p>
              <a:p>
                <a:pPr lvl="2"/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̃"/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/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/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∗</m:t>
                    </m:r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/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endParaRPr lang="en-US" altLang="ko-KR" dirty="0" smtClean="0"/>
              </a:p>
              <a:p>
                <a:pPr lvl="2"/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+1)</m:t>
                        </m:r>
                      </m:sup>
                    </m:sSubSup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+1)</m:t>
                        </m:r>
                      </m:sup>
                    </m:sSubSup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̃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/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altLang="ko-KR" i="1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+1)</m:t>
                        </m:r>
                      </m:sup>
                    </m:sSubSup>
                  </m:oMath>
                </a14:m>
                <a:r>
                  <a:rPr lang="en-US" altLang="ko-KR" dirty="0"/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+1)</m:t>
                        </m:r>
                      </m:sup>
                    </m:sSubSup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e>
                        </m:d>
                      </m:sup>
                    </m:sSubSup>
                    <m:r>
                      <a:rPr lang="en-US" altLang="ko-K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dirty="0" smtClean="0"/>
              </a:p>
              <a:p>
                <a:r>
                  <a:rPr lang="en-US" altLang="ko-KR" dirty="0" smtClean="0"/>
                  <a:t>Marginalizing the dropout in the linear regression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𝑚𝑖𝑛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~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𝐵𝑒𝑟𝑛𝑜𝑢𝑙𝑙𝑖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d>
                                      <m:dPr>
                                        <m:ctrlP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𝑅</m:t>
                                        </m:r>
                                        <m: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∗</m:t>
                                        </m:r>
                                        <m: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𝑋</m:t>
                                        </m:r>
                                      </m:e>
                                    </m:d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𝑚𝑖𝑛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𝑝𝑋𝑤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d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l-GR" altLang="ko-K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Γ</m:t>
                                    </m:r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US" altLang="ko-KR" b="0" dirty="0" smtClean="0"/>
              </a:p>
              <a:p>
                <a:pPr lvl="2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Γ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𝑑𝑖𝑎𝑔</m:t>
                        </m:r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p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1/2</m:t>
                        </m:r>
                      </m:sup>
                    </m:sSup>
                  </m:oMath>
                </a14:m>
                <a:endParaRPr lang="en-US" altLang="ko-KR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𝑚𝑖𝑛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  <m:acc>
                                      <m:accPr>
                                        <m:chr m:val="̃"/>
                                        <m:ctrlPr>
                                          <a:rPr lang="en-US" altLang="ko-KR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num>
                          <m:den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den>
                        </m:f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l-GR" altLang="ko-K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Γ</m:t>
                                    </m:r>
                                    <m:acc>
                                      <m:accPr>
                                        <m:chr m:val="̃"/>
                                        <m:ctrlP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US" altLang="ko-KR" dirty="0" smtClean="0"/>
              </a:p>
              <a:p>
                <a:pPr lvl="2"/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𝑤𝑝</m:t>
                    </m:r>
                  </m:oMath>
                </a14:m>
                <a:endParaRPr lang="en-US" altLang="ko-KR" dirty="0" smtClean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2"/>
                <a:endParaRPr lang="ko-KR" alt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D3E9B-A789-4DCF-960C-49E4EDB7DF3D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1506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26080" y="381729"/>
            <a:ext cx="5008798" cy="1138138"/>
          </a:xfrm>
        </p:spPr>
        <p:txBody>
          <a:bodyPr>
            <a:normAutofit fontScale="90000"/>
          </a:bodyPr>
          <a:lstStyle/>
          <a:p>
            <a:r>
              <a:rPr lang="en-US" altLang="ko-KR" i="1" dirty="0" smtClean="0"/>
              <a:t>Detour: </a:t>
            </a:r>
            <a:r>
              <a:rPr lang="en-US" altLang="ko-KR" dirty="0" smtClean="0"/>
              <a:t>Multiple </a:t>
            </a:r>
            <a:r>
              <a:rPr lang="en-US" altLang="ko-KR" dirty="0" smtClean="0"/>
              <a:t>Layers of Neural Network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604054" y="1707291"/>
                <a:ext cx="4322840" cy="4925144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altLang="ko-KR" dirty="0" smtClean="0"/>
                  <a:t>Considering </a:t>
                </a:r>
                <a:r>
                  <a:rPr lang="en-US" altLang="ko-KR" b="1" i="1" dirty="0" smtClean="0"/>
                  <a:t>L</a:t>
                </a:r>
                <a:r>
                  <a:rPr lang="en-US" altLang="ko-KR" dirty="0" smtClean="0"/>
                  <a:t> hidden layers</a:t>
                </a:r>
              </a:p>
              <a:p>
                <a:pPr lvl="1"/>
                <a:r>
                  <a:rPr lang="en-US" altLang="ko-KR" dirty="0" smtClean="0">
                    <a:latin typeface="Cambria Math" panose="02040503050406030204" pitchFamily="18" charset="0"/>
                  </a:rPr>
                  <a:t>Neuron input activation function for the </a:t>
                </a:r>
                <a:r>
                  <a:rPr lang="en-US" altLang="ko-KR" b="1" i="1" dirty="0" smtClean="0">
                    <a:latin typeface="Cambria Math" panose="02040503050406030204" pitchFamily="18" charset="0"/>
                  </a:rPr>
                  <a:t>k-</a:t>
                </a:r>
                <a:r>
                  <a:rPr lang="en-US" altLang="ko-KR" b="1" i="1" dirty="0" err="1" smtClean="0">
                    <a:latin typeface="Cambria Math" panose="02040503050406030204" pitchFamily="18" charset="0"/>
                  </a:rPr>
                  <a:t>th</a:t>
                </a:r>
                <a:r>
                  <a:rPr lang="en-US" altLang="ko-KR" dirty="0" smtClean="0">
                    <a:latin typeface="Cambria Math" panose="02040503050406030204" pitchFamily="18" charset="0"/>
                  </a:rPr>
                  <a:t> layer</a:t>
                </a:r>
                <a:endParaRPr lang="en-US" altLang="ko-KR" b="0" dirty="0" smtClean="0">
                  <a:latin typeface="Cambria Math" panose="02040503050406030204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sup>
                    </m:sSup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altLang="ko-KR" b="0" dirty="0" smtClean="0"/>
              </a:p>
              <a:p>
                <a:pPr lvl="1"/>
                <a:r>
                  <a:rPr lang="en-US" altLang="ko-KR" dirty="0" smtClean="0"/>
                  <a:t>Neuron output activation function for the </a:t>
                </a:r>
                <a:r>
                  <a:rPr lang="en-US" altLang="ko-KR" b="1" i="1" dirty="0" smtClean="0"/>
                  <a:t>k-</a:t>
                </a:r>
                <a:r>
                  <a:rPr lang="en-US" altLang="ko-KR" b="1" i="1" dirty="0" err="1" smtClean="0"/>
                  <a:t>th</a:t>
                </a:r>
                <a:r>
                  <a:rPr lang="en-US" altLang="ko-KR" dirty="0" smtClean="0"/>
                  <a:t> layer</a:t>
                </a:r>
              </a:p>
              <a:p>
                <a:pPr lvl="2"/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</m:oMath>
                </a14:m>
                <a:endParaRPr lang="en-US" altLang="ko-KR" b="0" dirty="0" smtClean="0"/>
              </a:p>
              <a:p>
                <a:pPr lvl="1"/>
                <a:r>
                  <a:rPr lang="en-US" altLang="ko-KR" dirty="0" smtClean="0"/>
                  <a:t>Output layer activation</a:t>
                </a:r>
              </a:p>
              <a:p>
                <a:pPr lvl="2"/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𝑜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p>
                        </m:sSup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dirty="0" smtClean="0"/>
              </a:p>
              <a:p>
                <a:r>
                  <a:rPr lang="en-US" altLang="ko-KR" dirty="0" smtClean="0"/>
                  <a:t>Each function is available by choices</a:t>
                </a:r>
              </a:p>
              <a:p>
                <a:pPr lvl="1"/>
                <a:r>
                  <a:rPr lang="en-US" altLang="ko-KR" dirty="0" smtClean="0"/>
                  <a:t>Sigmoid functions</a:t>
                </a:r>
              </a:p>
              <a:p>
                <a:pPr lvl="1"/>
                <a:r>
                  <a:rPr lang="en-US" altLang="ko-KR" dirty="0" err="1" smtClean="0"/>
                  <a:t>Softmax</a:t>
                </a:r>
                <a:r>
                  <a:rPr lang="en-US" altLang="ko-KR" dirty="0" smtClean="0"/>
                  <a:t> functions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604054" y="1707291"/>
                <a:ext cx="4322840" cy="4925144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438455" y="6435210"/>
            <a:ext cx="753545" cy="365125"/>
          </a:xfrm>
        </p:spPr>
        <p:txBody>
          <a:bodyPr/>
          <a:lstStyle/>
          <a:p>
            <a:fld id="{E4E48515-694B-44C7-A9EB-D2CB2C6423BC}" type="slidenum">
              <a:rPr lang="ko-KR" altLang="en-US" smtClean="0"/>
              <a:t>3</a:t>
            </a:fld>
            <a:endParaRPr lang="ko-KR" alt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8006886" y="3737815"/>
            <a:ext cx="1008112" cy="864096"/>
            <a:chOff x="4860032" y="3630724"/>
            <a:chExt cx="1008112" cy="864096"/>
          </a:xfrm>
          <a:noFill/>
        </p:grpSpPr>
        <p:sp>
          <p:nvSpPr>
            <p:cNvPr id="6" name="Rectangle 5"/>
            <p:cNvSpPr/>
            <p:nvPr/>
          </p:nvSpPr>
          <p:spPr>
            <a:xfrm>
              <a:off x="4860032" y="3630724"/>
              <a:ext cx="1008112" cy="864096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Freeform 6"/>
            <p:cNvSpPr/>
            <p:nvPr/>
          </p:nvSpPr>
          <p:spPr>
            <a:xfrm>
              <a:off x="4956048" y="3803904"/>
              <a:ext cx="832104" cy="548640"/>
            </a:xfrm>
            <a:custGeom>
              <a:avLst/>
              <a:gdLst>
                <a:gd name="connsiteX0" fmla="*/ 0 w 832104"/>
                <a:gd name="connsiteY0" fmla="*/ 548640 h 548640"/>
                <a:gd name="connsiteX1" fmla="*/ 301752 w 832104"/>
                <a:gd name="connsiteY1" fmla="*/ 466344 h 548640"/>
                <a:gd name="connsiteX2" fmla="*/ 402336 w 832104"/>
                <a:gd name="connsiteY2" fmla="*/ 192024 h 548640"/>
                <a:gd name="connsiteX3" fmla="*/ 530352 w 832104"/>
                <a:gd name="connsiteY3" fmla="*/ 45720 h 548640"/>
                <a:gd name="connsiteX4" fmla="*/ 832104 w 832104"/>
                <a:gd name="connsiteY4" fmla="*/ 0 h 548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2104" h="548640">
                  <a:moveTo>
                    <a:pt x="0" y="548640"/>
                  </a:moveTo>
                  <a:cubicBezTo>
                    <a:pt x="117348" y="537210"/>
                    <a:pt x="234696" y="525780"/>
                    <a:pt x="301752" y="466344"/>
                  </a:cubicBezTo>
                  <a:cubicBezTo>
                    <a:pt x="368808" y="406908"/>
                    <a:pt x="364236" y="262128"/>
                    <a:pt x="402336" y="192024"/>
                  </a:cubicBezTo>
                  <a:cubicBezTo>
                    <a:pt x="440436" y="121920"/>
                    <a:pt x="458724" y="77724"/>
                    <a:pt x="530352" y="45720"/>
                  </a:cubicBezTo>
                  <a:cubicBezTo>
                    <a:pt x="601980" y="13716"/>
                    <a:pt x="717042" y="6858"/>
                    <a:pt x="832104" y="0"/>
                  </a:cubicBezTo>
                </a:path>
              </a:pathLst>
            </a:cu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8" name="Straight Connector 7"/>
            <p:cNvCxnSpPr/>
            <p:nvPr/>
          </p:nvCxnSpPr>
          <p:spPr>
            <a:xfrm>
              <a:off x="4924056" y="4078224"/>
              <a:ext cx="864096" cy="0"/>
            </a:xfrm>
            <a:prstGeom prst="line">
              <a:avLst/>
            </a:prstGeom>
            <a:grpFill/>
            <a:ln w="38100">
              <a:solidFill>
                <a:schemeClr val="tx2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V="1">
              <a:off x="5356104" y="3793514"/>
              <a:ext cx="0" cy="559030"/>
            </a:xfrm>
            <a:prstGeom prst="line">
              <a:avLst/>
            </a:prstGeom>
            <a:grpFill/>
            <a:ln w="38100">
              <a:solidFill>
                <a:schemeClr val="tx2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9431078" y="3737815"/>
            <a:ext cx="1008112" cy="864096"/>
            <a:chOff x="4860032" y="3630724"/>
            <a:chExt cx="1008112" cy="864096"/>
          </a:xfrm>
          <a:noFill/>
        </p:grpSpPr>
        <p:sp>
          <p:nvSpPr>
            <p:cNvPr id="11" name="Rectangle 10"/>
            <p:cNvSpPr/>
            <p:nvPr/>
          </p:nvSpPr>
          <p:spPr>
            <a:xfrm>
              <a:off x="4860032" y="3630724"/>
              <a:ext cx="1008112" cy="864096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Freeform 11"/>
            <p:cNvSpPr/>
            <p:nvPr/>
          </p:nvSpPr>
          <p:spPr>
            <a:xfrm>
              <a:off x="4956048" y="3803904"/>
              <a:ext cx="832104" cy="548640"/>
            </a:xfrm>
            <a:custGeom>
              <a:avLst/>
              <a:gdLst>
                <a:gd name="connsiteX0" fmla="*/ 0 w 832104"/>
                <a:gd name="connsiteY0" fmla="*/ 548640 h 548640"/>
                <a:gd name="connsiteX1" fmla="*/ 301752 w 832104"/>
                <a:gd name="connsiteY1" fmla="*/ 466344 h 548640"/>
                <a:gd name="connsiteX2" fmla="*/ 402336 w 832104"/>
                <a:gd name="connsiteY2" fmla="*/ 192024 h 548640"/>
                <a:gd name="connsiteX3" fmla="*/ 530352 w 832104"/>
                <a:gd name="connsiteY3" fmla="*/ 45720 h 548640"/>
                <a:gd name="connsiteX4" fmla="*/ 832104 w 832104"/>
                <a:gd name="connsiteY4" fmla="*/ 0 h 548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2104" h="548640">
                  <a:moveTo>
                    <a:pt x="0" y="548640"/>
                  </a:moveTo>
                  <a:cubicBezTo>
                    <a:pt x="117348" y="537210"/>
                    <a:pt x="234696" y="525780"/>
                    <a:pt x="301752" y="466344"/>
                  </a:cubicBezTo>
                  <a:cubicBezTo>
                    <a:pt x="368808" y="406908"/>
                    <a:pt x="364236" y="262128"/>
                    <a:pt x="402336" y="192024"/>
                  </a:cubicBezTo>
                  <a:cubicBezTo>
                    <a:pt x="440436" y="121920"/>
                    <a:pt x="458724" y="77724"/>
                    <a:pt x="530352" y="45720"/>
                  </a:cubicBezTo>
                  <a:cubicBezTo>
                    <a:pt x="601980" y="13716"/>
                    <a:pt x="717042" y="6858"/>
                    <a:pt x="832104" y="0"/>
                  </a:cubicBezTo>
                </a:path>
              </a:pathLst>
            </a:cu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3" name="Straight Connector 12"/>
            <p:cNvCxnSpPr/>
            <p:nvPr/>
          </p:nvCxnSpPr>
          <p:spPr>
            <a:xfrm>
              <a:off x="4924056" y="4078224"/>
              <a:ext cx="864096" cy="0"/>
            </a:xfrm>
            <a:prstGeom prst="line">
              <a:avLst/>
            </a:prstGeom>
            <a:grpFill/>
            <a:ln w="38100">
              <a:solidFill>
                <a:schemeClr val="tx2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V="1">
              <a:off x="5356104" y="3793514"/>
              <a:ext cx="0" cy="559030"/>
            </a:xfrm>
            <a:prstGeom prst="line">
              <a:avLst/>
            </a:prstGeom>
            <a:grpFill/>
            <a:ln w="38100">
              <a:solidFill>
                <a:schemeClr val="tx2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10855270" y="3737815"/>
            <a:ext cx="1008112" cy="864096"/>
            <a:chOff x="4860032" y="3630724"/>
            <a:chExt cx="1008112" cy="864096"/>
          </a:xfrm>
          <a:noFill/>
        </p:grpSpPr>
        <p:sp>
          <p:nvSpPr>
            <p:cNvPr id="16" name="Rectangle 15"/>
            <p:cNvSpPr/>
            <p:nvPr/>
          </p:nvSpPr>
          <p:spPr>
            <a:xfrm>
              <a:off x="4860032" y="3630724"/>
              <a:ext cx="1008112" cy="864096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Freeform 16"/>
            <p:cNvSpPr/>
            <p:nvPr/>
          </p:nvSpPr>
          <p:spPr>
            <a:xfrm>
              <a:off x="4956048" y="3803904"/>
              <a:ext cx="832104" cy="548640"/>
            </a:xfrm>
            <a:custGeom>
              <a:avLst/>
              <a:gdLst>
                <a:gd name="connsiteX0" fmla="*/ 0 w 832104"/>
                <a:gd name="connsiteY0" fmla="*/ 548640 h 548640"/>
                <a:gd name="connsiteX1" fmla="*/ 301752 w 832104"/>
                <a:gd name="connsiteY1" fmla="*/ 466344 h 548640"/>
                <a:gd name="connsiteX2" fmla="*/ 402336 w 832104"/>
                <a:gd name="connsiteY2" fmla="*/ 192024 h 548640"/>
                <a:gd name="connsiteX3" fmla="*/ 530352 w 832104"/>
                <a:gd name="connsiteY3" fmla="*/ 45720 h 548640"/>
                <a:gd name="connsiteX4" fmla="*/ 832104 w 832104"/>
                <a:gd name="connsiteY4" fmla="*/ 0 h 548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2104" h="548640">
                  <a:moveTo>
                    <a:pt x="0" y="548640"/>
                  </a:moveTo>
                  <a:cubicBezTo>
                    <a:pt x="117348" y="537210"/>
                    <a:pt x="234696" y="525780"/>
                    <a:pt x="301752" y="466344"/>
                  </a:cubicBezTo>
                  <a:cubicBezTo>
                    <a:pt x="368808" y="406908"/>
                    <a:pt x="364236" y="262128"/>
                    <a:pt x="402336" y="192024"/>
                  </a:cubicBezTo>
                  <a:cubicBezTo>
                    <a:pt x="440436" y="121920"/>
                    <a:pt x="458724" y="77724"/>
                    <a:pt x="530352" y="45720"/>
                  </a:cubicBezTo>
                  <a:cubicBezTo>
                    <a:pt x="601980" y="13716"/>
                    <a:pt x="717042" y="6858"/>
                    <a:pt x="832104" y="0"/>
                  </a:cubicBezTo>
                </a:path>
              </a:pathLst>
            </a:cu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8" name="Straight Connector 17"/>
            <p:cNvCxnSpPr/>
            <p:nvPr/>
          </p:nvCxnSpPr>
          <p:spPr>
            <a:xfrm>
              <a:off x="4924056" y="4078224"/>
              <a:ext cx="864096" cy="0"/>
            </a:xfrm>
            <a:prstGeom prst="line">
              <a:avLst/>
            </a:prstGeom>
            <a:grpFill/>
            <a:ln w="38100">
              <a:solidFill>
                <a:schemeClr val="tx2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V="1">
              <a:off x="5356104" y="3793514"/>
              <a:ext cx="0" cy="559030"/>
            </a:xfrm>
            <a:prstGeom prst="line">
              <a:avLst/>
            </a:prstGeom>
            <a:grpFill/>
            <a:ln w="38100">
              <a:solidFill>
                <a:schemeClr val="tx2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Oval 24"/>
          <p:cNvSpPr/>
          <p:nvPr/>
        </p:nvSpPr>
        <p:spPr>
          <a:xfrm>
            <a:off x="8006886" y="5408299"/>
            <a:ext cx="1008112" cy="792088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X</a:t>
            </a:r>
            <a:r>
              <a:rPr lang="en-US" altLang="ko-KR" baseline="-25000" dirty="0"/>
              <a:t>1</a:t>
            </a:r>
            <a:endParaRPr lang="ko-KR" altLang="en-US" baseline="-25000" dirty="0"/>
          </a:p>
        </p:txBody>
      </p:sp>
      <p:sp>
        <p:nvSpPr>
          <p:cNvPr id="26" name="Oval 25"/>
          <p:cNvSpPr/>
          <p:nvPr/>
        </p:nvSpPr>
        <p:spPr>
          <a:xfrm>
            <a:off x="9431078" y="5408299"/>
            <a:ext cx="1008112" cy="792088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X</a:t>
            </a:r>
            <a:r>
              <a:rPr lang="en-US" altLang="ko-KR" baseline="-25000" dirty="0"/>
              <a:t>2</a:t>
            </a:r>
            <a:endParaRPr lang="ko-KR" altLang="en-US" baseline="-25000" dirty="0"/>
          </a:p>
        </p:txBody>
      </p:sp>
      <p:sp>
        <p:nvSpPr>
          <p:cNvPr id="27" name="Oval 26"/>
          <p:cNvSpPr/>
          <p:nvPr/>
        </p:nvSpPr>
        <p:spPr>
          <a:xfrm>
            <a:off x="10855270" y="5408299"/>
            <a:ext cx="1008112" cy="792088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X</a:t>
            </a:r>
            <a:r>
              <a:rPr lang="en-US" altLang="ko-KR" baseline="-25000" dirty="0"/>
              <a:t>3</a:t>
            </a:r>
            <a:endParaRPr lang="ko-KR" altLang="en-US" baseline="-25000" dirty="0"/>
          </a:p>
        </p:txBody>
      </p:sp>
      <p:cxnSp>
        <p:nvCxnSpPr>
          <p:cNvPr id="28" name="Straight Arrow Connector 27"/>
          <p:cNvCxnSpPr>
            <a:stCxn id="25" idx="0"/>
            <a:endCxn id="6" idx="2"/>
          </p:cNvCxnSpPr>
          <p:nvPr/>
        </p:nvCxnSpPr>
        <p:spPr>
          <a:xfrm flipV="1">
            <a:off x="8510942" y="4601911"/>
            <a:ext cx="0" cy="806388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endCxn id="11" idx="2"/>
          </p:cNvCxnSpPr>
          <p:nvPr/>
        </p:nvCxnSpPr>
        <p:spPr>
          <a:xfrm flipV="1">
            <a:off x="8518954" y="4601911"/>
            <a:ext cx="1416180" cy="806388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25" idx="0"/>
            <a:endCxn id="16" idx="2"/>
          </p:cNvCxnSpPr>
          <p:nvPr/>
        </p:nvCxnSpPr>
        <p:spPr>
          <a:xfrm flipV="1">
            <a:off x="8510942" y="4601911"/>
            <a:ext cx="2848384" cy="806388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26" idx="0"/>
            <a:endCxn id="16" idx="2"/>
          </p:cNvCxnSpPr>
          <p:nvPr/>
        </p:nvCxnSpPr>
        <p:spPr>
          <a:xfrm flipV="1">
            <a:off x="9935134" y="4601911"/>
            <a:ext cx="1424192" cy="806388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26" idx="0"/>
            <a:endCxn id="11" idx="2"/>
          </p:cNvCxnSpPr>
          <p:nvPr/>
        </p:nvCxnSpPr>
        <p:spPr>
          <a:xfrm flipV="1">
            <a:off x="9935134" y="4601911"/>
            <a:ext cx="0" cy="806388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26" idx="0"/>
            <a:endCxn id="6" idx="2"/>
          </p:cNvCxnSpPr>
          <p:nvPr/>
        </p:nvCxnSpPr>
        <p:spPr>
          <a:xfrm flipH="1" flipV="1">
            <a:off x="8510942" y="4601911"/>
            <a:ext cx="1424192" cy="806388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27" idx="0"/>
            <a:endCxn id="6" idx="2"/>
          </p:cNvCxnSpPr>
          <p:nvPr/>
        </p:nvCxnSpPr>
        <p:spPr>
          <a:xfrm flipH="1" flipV="1">
            <a:off x="8510942" y="4601911"/>
            <a:ext cx="2848384" cy="806388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27" idx="0"/>
            <a:endCxn id="11" idx="2"/>
          </p:cNvCxnSpPr>
          <p:nvPr/>
        </p:nvCxnSpPr>
        <p:spPr>
          <a:xfrm flipH="1" flipV="1">
            <a:off x="9935134" y="4601911"/>
            <a:ext cx="1424192" cy="806388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27" idx="0"/>
            <a:endCxn id="16" idx="2"/>
          </p:cNvCxnSpPr>
          <p:nvPr/>
        </p:nvCxnSpPr>
        <p:spPr>
          <a:xfrm flipV="1">
            <a:off x="11359326" y="4601911"/>
            <a:ext cx="0" cy="806388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oup 39"/>
          <p:cNvGrpSpPr/>
          <p:nvPr/>
        </p:nvGrpSpPr>
        <p:grpSpPr>
          <a:xfrm>
            <a:off x="8014898" y="2036181"/>
            <a:ext cx="1008112" cy="864096"/>
            <a:chOff x="4860032" y="3630724"/>
            <a:chExt cx="1008112" cy="864096"/>
          </a:xfrm>
          <a:noFill/>
        </p:grpSpPr>
        <p:sp>
          <p:nvSpPr>
            <p:cNvPr id="41" name="Rectangle 40"/>
            <p:cNvSpPr/>
            <p:nvPr/>
          </p:nvSpPr>
          <p:spPr>
            <a:xfrm>
              <a:off x="4860032" y="3630724"/>
              <a:ext cx="1008112" cy="864096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Freeform 41"/>
            <p:cNvSpPr/>
            <p:nvPr/>
          </p:nvSpPr>
          <p:spPr>
            <a:xfrm>
              <a:off x="4956048" y="3803904"/>
              <a:ext cx="832104" cy="548640"/>
            </a:xfrm>
            <a:custGeom>
              <a:avLst/>
              <a:gdLst>
                <a:gd name="connsiteX0" fmla="*/ 0 w 832104"/>
                <a:gd name="connsiteY0" fmla="*/ 548640 h 548640"/>
                <a:gd name="connsiteX1" fmla="*/ 301752 w 832104"/>
                <a:gd name="connsiteY1" fmla="*/ 466344 h 548640"/>
                <a:gd name="connsiteX2" fmla="*/ 402336 w 832104"/>
                <a:gd name="connsiteY2" fmla="*/ 192024 h 548640"/>
                <a:gd name="connsiteX3" fmla="*/ 530352 w 832104"/>
                <a:gd name="connsiteY3" fmla="*/ 45720 h 548640"/>
                <a:gd name="connsiteX4" fmla="*/ 832104 w 832104"/>
                <a:gd name="connsiteY4" fmla="*/ 0 h 548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2104" h="548640">
                  <a:moveTo>
                    <a:pt x="0" y="548640"/>
                  </a:moveTo>
                  <a:cubicBezTo>
                    <a:pt x="117348" y="537210"/>
                    <a:pt x="234696" y="525780"/>
                    <a:pt x="301752" y="466344"/>
                  </a:cubicBezTo>
                  <a:cubicBezTo>
                    <a:pt x="368808" y="406908"/>
                    <a:pt x="364236" y="262128"/>
                    <a:pt x="402336" y="192024"/>
                  </a:cubicBezTo>
                  <a:cubicBezTo>
                    <a:pt x="440436" y="121920"/>
                    <a:pt x="458724" y="77724"/>
                    <a:pt x="530352" y="45720"/>
                  </a:cubicBezTo>
                  <a:cubicBezTo>
                    <a:pt x="601980" y="13716"/>
                    <a:pt x="717042" y="6858"/>
                    <a:pt x="832104" y="0"/>
                  </a:cubicBezTo>
                </a:path>
              </a:pathLst>
            </a:cu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3" name="Straight Connector 42"/>
            <p:cNvCxnSpPr/>
            <p:nvPr/>
          </p:nvCxnSpPr>
          <p:spPr>
            <a:xfrm>
              <a:off x="4924056" y="4078224"/>
              <a:ext cx="864096" cy="0"/>
            </a:xfrm>
            <a:prstGeom prst="line">
              <a:avLst/>
            </a:prstGeom>
            <a:grpFill/>
            <a:ln w="38100">
              <a:solidFill>
                <a:schemeClr val="tx2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flipV="1">
              <a:off x="5356104" y="3793514"/>
              <a:ext cx="0" cy="559030"/>
            </a:xfrm>
            <a:prstGeom prst="line">
              <a:avLst/>
            </a:prstGeom>
            <a:grpFill/>
            <a:ln w="38100">
              <a:solidFill>
                <a:schemeClr val="tx2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/>
          <p:cNvGrpSpPr/>
          <p:nvPr/>
        </p:nvGrpSpPr>
        <p:grpSpPr>
          <a:xfrm>
            <a:off x="9439090" y="2036181"/>
            <a:ext cx="1008112" cy="864096"/>
            <a:chOff x="4860032" y="3630724"/>
            <a:chExt cx="1008112" cy="864096"/>
          </a:xfrm>
          <a:noFill/>
        </p:grpSpPr>
        <p:sp>
          <p:nvSpPr>
            <p:cNvPr id="46" name="Rectangle 45"/>
            <p:cNvSpPr/>
            <p:nvPr/>
          </p:nvSpPr>
          <p:spPr>
            <a:xfrm>
              <a:off x="4860032" y="3630724"/>
              <a:ext cx="1008112" cy="864096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Freeform 46"/>
            <p:cNvSpPr/>
            <p:nvPr/>
          </p:nvSpPr>
          <p:spPr>
            <a:xfrm>
              <a:off x="4956048" y="3803904"/>
              <a:ext cx="832104" cy="548640"/>
            </a:xfrm>
            <a:custGeom>
              <a:avLst/>
              <a:gdLst>
                <a:gd name="connsiteX0" fmla="*/ 0 w 832104"/>
                <a:gd name="connsiteY0" fmla="*/ 548640 h 548640"/>
                <a:gd name="connsiteX1" fmla="*/ 301752 w 832104"/>
                <a:gd name="connsiteY1" fmla="*/ 466344 h 548640"/>
                <a:gd name="connsiteX2" fmla="*/ 402336 w 832104"/>
                <a:gd name="connsiteY2" fmla="*/ 192024 h 548640"/>
                <a:gd name="connsiteX3" fmla="*/ 530352 w 832104"/>
                <a:gd name="connsiteY3" fmla="*/ 45720 h 548640"/>
                <a:gd name="connsiteX4" fmla="*/ 832104 w 832104"/>
                <a:gd name="connsiteY4" fmla="*/ 0 h 548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2104" h="548640">
                  <a:moveTo>
                    <a:pt x="0" y="548640"/>
                  </a:moveTo>
                  <a:cubicBezTo>
                    <a:pt x="117348" y="537210"/>
                    <a:pt x="234696" y="525780"/>
                    <a:pt x="301752" y="466344"/>
                  </a:cubicBezTo>
                  <a:cubicBezTo>
                    <a:pt x="368808" y="406908"/>
                    <a:pt x="364236" y="262128"/>
                    <a:pt x="402336" y="192024"/>
                  </a:cubicBezTo>
                  <a:cubicBezTo>
                    <a:pt x="440436" y="121920"/>
                    <a:pt x="458724" y="77724"/>
                    <a:pt x="530352" y="45720"/>
                  </a:cubicBezTo>
                  <a:cubicBezTo>
                    <a:pt x="601980" y="13716"/>
                    <a:pt x="717042" y="6858"/>
                    <a:pt x="832104" y="0"/>
                  </a:cubicBezTo>
                </a:path>
              </a:pathLst>
            </a:cu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8" name="Straight Connector 47"/>
            <p:cNvCxnSpPr/>
            <p:nvPr/>
          </p:nvCxnSpPr>
          <p:spPr>
            <a:xfrm>
              <a:off x="4924056" y="4078224"/>
              <a:ext cx="864096" cy="0"/>
            </a:xfrm>
            <a:prstGeom prst="line">
              <a:avLst/>
            </a:prstGeom>
            <a:grpFill/>
            <a:ln w="38100">
              <a:solidFill>
                <a:schemeClr val="tx2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 flipV="1">
              <a:off x="5356104" y="3793514"/>
              <a:ext cx="0" cy="559030"/>
            </a:xfrm>
            <a:prstGeom prst="line">
              <a:avLst/>
            </a:prstGeom>
            <a:grpFill/>
            <a:ln w="38100">
              <a:solidFill>
                <a:schemeClr val="tx2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Group 49"/>
          <p:cNvGrpSpPr/>
          <p:nvPr/>
        </p:nvGrpSpPr>
        <p:grpSpPr>
          <a:xfrm>
            <a:off x="10863282" y="2036181"/>
            <a:ext cx="1008112" cy="864096"/>
            <a:chOff x="4860032" y="3630724"/>
            <a:chExt cx="1008112" cy="864096"/>
          </a:xfrm>
          <a:noFill/>
        </p:grpSpPr>
        <p:sp>
          <p:nvSpPr>
            <p:cNvPr id="51" name="Rectangle 50"/>
            <p:cNvSpPr/>
            <p:nvPr/>
          </p:nvSpPr>
          <p:spPr>
            <a:xfrm>
              <a:off x="4860032" y="3630724"/>
              <a:ext cx="1008112" cy="864096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Freeform 51"/>
            <p:cNvSpPr/>
            <p:nvPr/>
          </p:nvSpPr>
          <p:spPr>
            <a:xfrm>
              <a:off x="4956048" y="3803904"/>
              <a:ext cx="832104" cy="548640"/>
            </a:xfrm>
            <a:custGeom>
              <a:avLst/>
              <a:gdLst>
                <a:gd name="connsiteX0" fmla="*/ 0 w 832104"/>
                <a:gd name="connsiteY0" fmla="*/ 548640 h 548640"/>
                <a:gd name="connsiteX1" fmla="*/ 301752 w 832104"/>
                <a:gd name="connsiteY1" fmla="*/ 466344 h 548640"/>
                <a:gd name="connsiteX2" fmla="*/ 402336 w 832104"/>
                <a:gd name="connsiteY2" fmla="*/ 192024 h 548640"/>
                <a:gd name="connsiteX3" fmla="*/ 530352 w 832104"/>
                <a:gd name="connsiteY3" fmla="*/ 45720 h 548640"/>
                <a:gd name="connsiteX4" fmla="*/ 832104 w 832104"/>
                <a:gd name="connsiteY4" fmla="*/ 0 h 548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2104" h="548640">
                  <a:moveTo>
                    <a:pt x="0" y="548640"/>
                  </a:moveTo>
                  <a:cubicBezTo>
                    <a:pt x="117348" y="537210"/>
                    <a:pt x="234696" y="525780"/>
                    <a:pt x="301752" y="466344"/>
                  </a:cubicBezTo>
                  <a:cubicBezTo>
                    <a:pt x="368808" y="406908"/>
                    <a:pt x="364236" y="262128"/>
                    <a:pt x="402336" y="192024"/>
                  </a:cubicBezTo>
                  <a:cubicBezTo>
                    <a:pt x="440436" y="121920"/>
                    <a:pt x="458724" y="77724"/>
                    <a:pt x="530352" y="45720"/>
                  </a:cubicBezTo>
                  <a:cubicBezTo>
                    <a:pt x="601980" y="13716"/>
                    <a:pt x="717042" y="6858"/>
                    <a:pt x="832104" y="0"/>
                  </a:cubicBezTo>
                </a:path>
              </a:pathLst>
            </a:cu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3" name="Straight Connector 52"/>
            <p:cNvCxnSpPr/>
            <p:nvPr/>
          </p:nvCxnSpPr>
          <p:spPr>
            <a:xfrm>
              <a:off x="4924056" y="4078224"/>
              <a:ext cx="864096" cy="0"/>
            </a:xfrm>
            <a:prstGeom prst="line">
              <a:avLst/>
            </a:prstGeom>
            <a:grpFill/>
            <a:ln w="38100">
              <a:solidFill>
                <a:schemeClr val="tx2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 flipV="1">
              <a:off x="5356104" y="3793514"/>
              <a:ext cx="0" cy="559030"/>
            </a:xfrm>
            <a:prstGeom prst="line">
              <a:avLst/>
            </a:prstGeom>
            <a:grpFill/>
            <a:ln w="38100">
              <a:solidFill>
                <a:schemeClr val="tx2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/>
          <p:cNvGrpSpPr/>
          <p:nvPr/>
        </p:nvGrpSpPr>
        <p:grpSpPr>
          <a:xfrm>
            <a:off x="9431106" y="548529"/>
            <a:ext cx="1008112" cy="864096"/>
            <a:chOff x="4860032" y="3630724"/>
            <a:chExt cx="1008112" cy="864096"/>
          </a:xfrm>
          <a:noFill/>
        </p:grpSpPr>
        <p:sp>
          <p:nvSpPr>
            <p:cNvPr id="56" name="Rectangle 55"/>
            <p:cNvSpPr/>
            <p:nvPr/>
          </p:nvSpPr>
          <p:spPr>
            <a:xfrm>
              <a:off x="4860032" y="3630724"/>
              <a:ext cx="1008112" cy="864096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Freeform 56"/>
            <p:cNvSpPr/>
            <p:nvPr/>
          </p:nvSpPr>
          <p:spPr>
            <a:xfrm>
              <a:off x="4956048" y="3803904"/>
              <a:ext cx="832104" cy="548640"/>
            </a:xfrm>
            <a:custGeom>
              <a:avLst/>
              <a:gdLst>
                <a:gd name="connsiteX0" fmla="*/ 0 w 832104"/>
                <a:gd name="connsiteY0" fmla="*/ 548640 h 548640"/>
                <a:gd name="connsiteX1" fmla="*/ 301752 w 832104"/>
                <a:gd name="connsiteY1" fmla="*/ 466344 h 548640"/>
                <a:gd name="connsiteX2" fmla="*/ 402336 w 832104"/>
                <a:gd name="connsiteY2" fmla="*/ 192024 h 548640"/>
                <a:gd name="connsiteX3" fmla="*/ 530352 w 832104"/>
                <a:gd name="connsiteY3" fmla="*/ 45720 h 548640"/>
                <a:gd name="connsiteX4" fmla="*/ 832104 w 832104"/>
                <a:gd name="connsiteY4" fmla="*/ 0 h 548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2104" h="548640">
                  <a:moveTo>
                    <a:pt x="0" y="548640"/>
                  </a:moveTo>
                  <a:cubicBezTo>
                    <a:pt x="117348" y="537210"/>
                    <a:pt x="234696" y="525780"/>
                    <a:pt x="301752" y="466344"/>
                  </a:cubicBezTo>
                  <a:cubicBezTo>
                    <a:pt x="368808" y="406908"/>
                    <a:pt x="364236" y="262128"/>
                    <a:pt x="402336" y="192024"/>
                  </a:cubicBezTo>
                  <a:cubicBezTo>
                    <a:pt x="440436" y="121920"/>
                    <a:pt x="458724" y="77724"/>
                    <a:pt x="530352" y="45720"/>
                  </a:cubicBezTo>
                  <a:cubicBezTo>
                    <a:pt x="601980" y="13716"/>
                    <a:pt x="717042" y="6858"/>
                    <a:pt x="832104" y="0"/>
                  </a:cubicBezTo>
                </a:path>
              </a:pathLst>
            </a:cu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8" name="Straight Connector 57"/>
            <p:cNvCxnSpPr/>
            <p:nvPr/>
          </p:nvCxnSpPr>
          <p:spPr>
            <a:xfrm>
              <a:off x="4924056" y="4078224"/>
              <a:ext cx="864096" cy="0"/>
            </a:xfrm>
            <a:prstGeom prst="line">
              <a:avLst/>
            </a:prstGeom>
            <a:grpFill/>
            <a:ln w="38100">
              <a:solidFill>
                <a:schemeClr val="tx2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 flipV="1">
              <a:off x="5356104" y="3793514"/>
              <a:ext cx="0" cy="559030"/>
            </a:xfrm>
            <a:prstGeom prst="line">
              <a:avLst/>
            </a:prstGeom>
            <a:grpFill/>
            <a:ln w="38100">
              <a:solidFill>
                <a:schemeClr val="tx2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0" name="Straight Arrow Connector 59"/>
          <p:cNvCxnSpPr>
            <a:stCxn id="41" idx="0"/>
            <a:endCxn id="56" idx="2"/>
          </p:cNvCxnSpPr>
          <p:nvPr/>
        </p:nvCxnSpPr>
        <p:spPr>
          <a:xfrm flipV="1">
            <a:off x="8518954" y="1412625"/>
            <a:ext cx="1416208" cy="623556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stCxn id="46" idx="0"/>
            <a:endCxn id="56" idx="2"/>
          </p:cNvCxnSpPr>
          <p:nvPr/>
        </p:nvCxnSpPr>
        <p:spPr>
          <a:xfrm flipH="1" flipV="1">
            <a:off x="9935162" y="1412625"/>
            <a:ext cx="7984" cy="623556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>
            <a:stCxn id="51" idx="0"/>
            <a:endCxn id="56" idx="2"/>
          </p:cNvCxnSpPr>
          <p:nvPr/>
        </p:nvCxnSpPr>
        <p:spPr>
          <a:xfrm flipH="1" flipV="1">
            <a:off x="9935162" y="1412625"/>
            <a:ext cx="1432176" cy="623556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 flipV="1">
            <a:off x="8510942" y="2918026"/>
            <a:ext cx="0" cy="806388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 flipV="1">
            <a:off x="8518954" y="2918026"/>
            <a:ext cx="1416180" cy="806388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 flipV="1">
            <a:off x="8510942" y="2918026"/>
            <a:ext cx="2848384" cy="806388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 flipV="1">
            <a:off x="9935134" y="2918026"/>
            <a:ext cx="1424192" cy="806388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 flipV="1">
            <a:off x="9935134" y="2918026"/>
            <a:ext cx="0" cy="806388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>
          <a:xfrm flipH="1" flipV="1">
            <a:off x="8510942" y="2918026"/>
            <a:ext cx="1424192" cy="806388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 flipH="1" flipV="1">
            <a:off x="8510942" y="2918026"/>
            <a:ext cx="2848384" cy="806388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/>
          <p:nvPr/>
        </p:nvCxnSpPr>
        <p:spPr>
          <a:xfrm flipH="1" flipV="1">
            <a:off x="9935134" y="2918026"/>
            <a:ext cx="1424192" cy="806388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 flipV="1">
            <a:off x="11359326" y="2918026"/>
            <a:ext cx="0" cy="806388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845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Acknowledgements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This lecture is influenced and adopted materials from 10807 Topics in Deep Learning by Prof. Russ </a:t>
            </a:r>
            <a:r>
              <a:rPr lang="en-US" altLang="ko-KR" dirty="0" err="1" smtClean="0"/>
              <a:t>Salakhutdinov</a:t>
            </a:r>
            <a:r>
              <a:rPr lang="en-US" altLang="ko-KR" dirty="0" smtClean="0"/>
              <a:t>, Carnegie Mellon University.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D3E9B-A789-4DCF-960C-49E4EDB7DF3D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1979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09772" y="269786"/>
            <a:ext cx="6456660" cy="970450"/>
          </a:xfrm>
        </p:spPr>
        <p:txBody>
          <a:bodyPr/>
          <a:lstStyle/>
          <a:p>
            <a:r>
              <a:rPr lang="en-US" altLang="ko-KR" i="1" dirty="0" smtClean="0"/>
              <a:t>Detour: </a:t>
            </a:r>
            <a:r>
              <a:rPr lang="en-US" altLang="ko-KR" dirty="0" smtClean="0"/>
              <a:t>Backpropagation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509772" y="1321623"/>
                <a:ext cx="8515371" cy="522745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altLang="ko-KR" dirty="0" smtClean="0"/>
                  <a:t>Backpropagation</a:t>
                </a:r>
              </a:p>
              <a:p>
                <a:pPr lvl="1"/>
                <a:r>
                  <a:rPr lang="en-US" altLang="ko-KR" dirty="0" smtClean="0"/>
                  <a:t>Do</a:t>
                </a:r>
              </a:p>
              <a:p>
                <a:pPr lvl="2"/>
                <a:r>
                  <a:rPr lang="en-US" altLang="ko-KR" dirty="0" smtClean="0"/>
                  <a:t>For training examples, x</a:t>
                </a:r>
              </a:p>
              <a:p>
                <a:pPr marL="1051560" lvl="3" indent="0">
                  <a:buNone/>
                </a:pPr>
                <a:r>
                  <a:rPr lang="en-US" altLang="ko-KR" dirty="0" smtClean="0"/>
                  <a:t>// </a:t>
                </a:r>
                <a:r>
                  <a:rPr lang="en-US" altLang="ko-KR" dirty="0"/>
                  <a:t>forward pass of the neural net.</a:t>
                </a:r>
                <a:endParaRPr lang="en-US" altLang="ko-KR" i="1" dirty="0" smtClean="0">
                  <a:latin typeface="Cambria Math" panose="02040503050406030204" pitchFamily="18" charset="0"/>
                </a:endParaRPr>
              </a:p>
              <a:p>
                <a:pPr lvl="3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US" altLang="ko-KR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dirty="0" smtClean="0"/>
                  <a:t>	</a:t>
                </a:r>
              </a:p>
              <a:p>
                <a:pPr lvl="3"/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ko-KR" i="1">
                        <a:latin typeface="Cambria Math" panose="02040503050406030204" pitchFamily="18" charset="0"/>
                      </a:rPr>
                      <m:t>(</m:t>
                    </m:r>
                    <m:nary>
                      <m:naryPr>
                        <m:chr m:val="∑"/>
                        <m:supHide m:val="on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𝑜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lang="en-US" altLang="ko-K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dirty="0" smtClean="0"/>
              </a:p>
              <a:p>
                <a:pPr marL="1051560" lvl="3" indent="0">
                  <a:buNone/>
                </a:pPr>
                <a:r>
                  <a:rPr lang="en-US" altLang="ko-KR" dirty="0"/>
                  <a:t>// </a:t>
                </a:r>
                <a:r>
                  <a:rPr lang="en-US" altLang="ko-KR" dirty="0" smtClean="0"/>
                  <a:t>backward </a:t>
                </a:r>
                <a:r>
                  <a:rPr lang="en-US" altLang="ko-KR" dirty="0"/>
                  <a:t>pass of the neural net.</a:t>
                </a:r>
                <a:endParaRPr lang="en-US" altLang="ko-KR" i="1" dirty="0">
                  <a:latin typeface="Cambria Math" panose="02040503050406030204" pitchFamily="18" charset="0"/>
                </a:endParaRPr>
              </a:p>
              <a:p>
                <a:pPr lvl="3"/>
                <a:r>
                  <a:rPr lang="en-US" altLang="ko-KR" dirty="0" smtClean="0"/>
                  <a:t>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endParaRPr lang="en-US" altLang="ko-KR" dirty="0"/>
              </a:p>
              <a:p>
                <a:pPr lvl="3"/>
                <a:r>
                  <a:rPr lang="en-US" altLang="ko-KR" dirty="0" smtClean="0"/>
                  <a:t>For the backward-pass from the top to the bottom</a:t>
                </a:r>
              </a:p>
              <a:p>
                <a:pPr lvl="4"/>
                <a:r>
                  <a:rPr lang="en-US" altLang="ko-KR" dirty="0" smtClean="0"/>
                  <a:t>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nary>
                      <m:naryPr>
                        <m:chr m:val="∑"/>
                        <m:supHide m:val="on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𝑗𝑘</m:t>
                            </m:r>
                          </m:sub>
                        </m:sSub>
                      </m:e>
                    </m:nary>
                  </m:oMath>
                </a14:m>
                <a:endParaRPr lang="en-US" altLang="ko-KR" dirty="0" smtClean="0"/>
              </a:p>
              <a:p>
                <a:pPr marL="1051560" lvl="3" indent="0">
                  <a:buNone/>
                </a:pPr>
                <a:r>
                  <a:rPr lang="en-US" altLang="ko-KR" dirty="0" smtClean="0"/>
                  <a:t>// weight update</a:t>
                </a:r>
              </a:p>
              <a:p>
                <a:pPr lvl="3"/>
                <a:r>
                  <a:rPr lang="en-US" altLang="ko-KR" dirty="0" smtClean="0"/>
                  <a:t>Update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𝑗𝑘</m:t>
                        </m:r>
                      </m:sub>
                    </m:sSub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with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𝑗𝑘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bSup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𝑗𝑘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  <m:r>
                      <a:rPr lang="en-US" altLang="ko-KR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𝜂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altLang="ko-KR" dirty="0" smtClean="0"/>
              </a:p>
              <a:p>
                <a:pPr lvl="3"/>
                <a:r>
                  <a:rPr lang="en-US" altLang="ko-KR" dirty="0"/>
                  <a:t>For the backward-pass from the top to the bottom</a:t>
                </a:r>
              </a:p>
              <a:p>
                <a:pPr lvl="4"/>
                <a:r>
                  <a:rPr lang="en-US" altLang="ko-KR" dirty="0" smtClean="0"/>
                  <a:t>Update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bSup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  <m:r>
                      <a:rPr lang="en-US" altLang="ko-KR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𝜂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altLang="ko-KR" dirty="0" smtClean="0"/>
              </a:p>
              <a:p>
                <a:pPr lvl="1"/>
                <a:r>
                  <a:rPr lang="en-US" altLang="ko-KR" dirty="0" smtClean="0"/>
                  <a:t>Until converges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509772" y="1321623"/>
                <a:ext cx="8515371" cy="5227458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9" name="Group 38"/>
          <p:cNvGrpSpPr/>
          <p:nvPr/>
        </p:nvGrpSpPr>
        <p:grpSpPr>
          <a:xfrm>
            <a:off x="9004217" y="1481978"/>
            <a:ext cx="2834251" cy="4529338"/>
            <a:chOff x="8637871" y="429840"/>
            <a:chExt cx="3435277" cy="586604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Oval 39"/>
                <p:cNvSpPr/>
                <p:nvPr/>
              </p:nvSpPr>
              <p:spPr>
                <a:xfrm>
                  <a:off x="8710565" y="5703030"/>
                  <a:ext cx="562708" cy="592853"/>
                </a:xfrm>
                <a:prstGeom prst="ellipse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ko-KR" altLang="en-US" sz="1400" dirty="0"/>
                </a:p>
              </p:txBody>
            </p:sp>
          </mc:Choice>
          <mc:Fallback xmlns="">
            <p:sp>
              <p:nvSpPr>
                <p:cNvPr id="40" name="Oval 3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10565" y="5703030"/>
                  <a:ext cx="562708" cy="592853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solidFill>
                    <a:schemeClr val="tx2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Oval 40"/>
                <p:cNvSpPr/>
                <p:nvPr/>
              </p:nvSpPr>
              <p:spPr>
                <a:xfrm>
                  <a:off x="9949561" y="5703029"/>
                  <a:ext cx="562708" cy="592853"/>
                </a:xfrm>
                <a:prstGeom prst="ellipse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…</m:t>
                            </m:r>
                          </m:sub>
                        </m:sSub>
                      </m:oMath>
                    </m:oMathPara>
                  </a14:m>
                  <a:endParaRPr lang="ko-KR" altLang="en-US" sz="1400" dirty="0"/>
                </a:p>
              </p:txBody>
            </p:sp>
          </mc:Choice>
          <mc:Fallback xmlns="">
            <p:sp>
              <p:nvSpPr>
                <p:cNvPr id="41" name="Oval 4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49561" y="5703029"/>
                  <a:ext cx="562708" cy="592853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solidFill>
                    <a:schemeClr val="tx2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2" name="TextBox 41"/>
            <p:cNvSpPr txBox="1"/>
            <p:nvPr/>
          </p:nvSpPr>
          <p:spPr>
            <a:xfrm>
              <a:off x="9432522" y="5814789"/>
              <a:ext cx="441434" cy="39860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400" dirty="0"/>
                <a:t>…</a:t>
              </a:r>
              <a:endParaRPr lang="ko-KR" altLang="en-US" sz="1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Oval 42"/>
                <p:cNvSpPr/>
                <p:nvPr/>
              </p:nvSpPr>
              <p:spPr>
                <a:xfrm>
                  <a:off x="11188555" y="5703029"/>
                  <a:ext cx="562708" cy="592853"/>
                </a:xfrm>
                <a:prstGeom prst="ellipse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…</m:t>
                            </m:r>
                          </m:sub>
                        </m:sSub>
                      </m:oMath>
                    </m:oMathPara>
                  </a14:m>
                  <a:endParaRPr lang="ko-KR" altLang="en-US" sz="1400" dirty="0"/>
                </a:p>
              </p:txBody>
            </p:sp>
          </mc:Choice>
          <mc:Fallback xmlns="">
            <p:sp>
              <p:nvSpPr>
                <p:cNvPr id="43" name="Oval 4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88555" y="5703029"/>
                  <a:ext cx="562708" cy="592853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solidFill>
                    <a:schemeClr val="tx2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4" name="TextBox 43"/>
            <p:cNvSpPr txBox="1"/>
            <p:nvPr/>
          </p:nvSpPr>
          <p:spPr>
            <a:xfrm>
              <a:off x="10671516" y="5814789"/>
              <a:ext cx="441434" cy="39860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400" dirty="0"/>
                <a:t>…</a:t>
              </a:r>
              <a:endParaRPr lang="ko-KR" altLang="en-US" sz="1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Rectangle 44"/>
                <p:cNvSpPr/>
                <p:nvPr/>
              </p:nvSpPr>
              <p:spPr>
                <a:xfrm>
                  <a:off x="8710565" y="4326405"/>
                  <a:ext cx="1801704" cy="71343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𝑛𝑒𝑡</m:t>
                            </m:r>
                          </m:e>
                          <m:sub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altLang="ko-KR" sz="14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altLang="ko-KR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400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altLang="ko-KR" sz="1400" i="1">
                                    <a:latin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ko-KR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400" i="1">
                                    <a:latin typeface="Cambria Math" panose="02040503050406030204" pitchFamily="18" charset="0"/>
                                  </a:rPr>
                                  <m:t>𝑜</m:t>
                                </m:r>
                              </m:e>
                              <m:sub>
                                <m:r>
                                  <a:rPr lang="en-US" altLang="ko-KR" sz="1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oMath>
                    </m:oMathPara>
                  </a14:m>
                  <a:endParaRPr lang="ko-KR" altLang="en-US" sz="1400" dirty="0"/>
                </a:p>
              </p:txBody>
            </p:sp>
          </mc:Choice>
          <mc:Fallback xmlns="">
            <p:sp>
              <p:nvSpPr>
                <p:cNvPr id="45" name="Rectangle 4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10565" y="4326405"/>
                  <a:ext cx="1801704" cy="713433"/>
                </a:xfrm>
                <a:prstGeom prst="rect">
                  <a:avLst/>
                </a:prstGeom>
                <a:blipFill>
                  <a:blip r:embed="rId6"/>
                  <a:stretch>
                    <a:fillRect t="-130108" r="-47773" b="-184946"/>
                  </a:stretch>
                </a:blipFill>
                <a:ln>
                  <a:solidFill>
                    <a:schemeClr val="tx2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Oval 45"/>
                <p:cNvSpPr/>
                <p:nvPr/>
              </p:nvSpPr>
              <p:spPr>
                <a:xfrm>
                  <a:off x="8710565" y="3049650"/>
                  <a:ext cx="562708" cy="592853"/>
                </a:xfrm>
                <a:prstGeom prst="ellipse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oMath>
                    </m:oMathPara>
                  </a14:m>
                  <a:endParaRPr lang="ko-KR" altLang="en-US" sz="1400" dirty="0"/>
                </a:p>
              </p:txBody>
            </p:sp>
          </mc:Choice>
          <mc:Fallback xmlns="">
            <p:sp>
              <p:nvSpPr>
                <p:cNvPr id="46" name="Oval 4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10565" y="3049650"/>
                  <a:ext cx="562708" cy="592853"/>
                </a:xfrm>
                <a:prstGeom prst="ellipse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solidFill>
                    <a:schemeClr val="tx2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Oval 46"/>
                <p:cNvSpPr/>
                <p:nvPr/>
              </p:nvSpPr>
              <p:spPr>
                <a:xfrm>
                  <a:off x="9949561" y="3049649"/>
                  <a:ext cx="562708" cy="592853"/>
                </a:xfrm>
                <a:prstGeom prst="ellipse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…</m:t>
                            </m:r>
                          </m:sub>
                        </m:sSub>
                      </m:oMath>
                    </m:oMathPara>
                  </a14:m>
                  <a:endParaRPr lang="ko-KR" altLang="en-US" sz="1400" dirty="0"/>
                </a:p>
              </p:txBody>
            </p:sp>
          </mc:Choice>
          <mc:Fallback xmlns="">
            <p:sp>
              <p:nvSpPr>
                <p:cNvPr id="47" name="Oval 4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49561" y="3049649"/>
                  <a:ext cx="562708" cy="592853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solidFill>
                    <a:schemeClr val="tx2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8" name="TextBox 47"/>
            <p:cNvSpPr txBox="1"/>
            <p:nvPr/>
          </p:nvSpPr>
          <p:spPr>
            <a:xfrm>
              <a:off x="9432522" y="3161409"/>
              <a:ext cx="441434" cy="39860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400" dirty="0"/>
                <a:t>…</a:t>
              </a:r>
              <a:endParaRPr lang="ko-KR" altLang="en-US" sz="1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Oval 48"/>
                <p:cNvSpPr/>
                <p:nvPr/>
              </p:nvSpPr>
              <p:spPr>
                <a:xfrm>
                  <a:off x="11188555" y="3049649"/>
                  <a:ext cx="562708" cy="592853"/>
                </a:xfrm>
                <a:prstGeom prst="ellipse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…</m:t>
                            </m:r>
                          </m:sub>
                        </m:sSub>
                      </m:oMath>
                    </m:oMathPara>
                  </a14:m>
                  <a:endParaRPr lang="ko-KR" altLang="en-US" sz="1400" dirty="0"/>
                </a:p>
              </p:txBody>
            </p:sp>
          </mc:Choice>
          <mc:Fallback xmlns="">
            <p:sp>
              <p:nvSpPr>
                <p:cNvPr id="49" name="Oval 4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88555" y="3049649"/>
                  <a:ext cx="562708" cy="592853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solidFill>
                    <a:schemeClr val="tx2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0" name="TextBox 49"/>
            <p:cNvSpPr txBox="1"/>
            <p:nvPr/>
          </p:nvSpPr>
          <p:spPr>
            <a:xfrm>
              <a:off x="10671516" y="3161409"/>
              <a:ext cx="441434" cy="39860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400" dirty="0"/>
                <a:t>…</a:t>
              </a:r>
              <a:endParaRPr lang="ko-KR" altLang="en-US" sz="1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Rectangle 50"/>
                <p:cNvSpPr/>
                <p:nvPr/>
              </p:nvSpPr>
              <p:spPr>
                <a:xfrm>
                  <a:off x="8710565" y="1706596"/>
                  <a:ext cx="1801704" cy="713433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𝑛𝑒𝑡</m:t>
                            </m:r>
                          </m:e>
                          <m:sub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altLang="ko-KR" sz="14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altLang="ko-KR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400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altLang="ko-KR" sz="1400" i="1">
                                    <a:latin typeface="Cambria Math" panose="02040503050406030204" pitchFamily="18" charset="0"/>
                                  </a:rPr>
                                  <m:t>𝑗𝑘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ko-KR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400" i="1">
                                    <a:latin typeface="Cambria Math" panose="02040503050406030204" pitchFamily="18" charset="0"/>
                                  </a:rPr>
                                  <m:t>𝑜</m:t>
                                </m:r>
                              </m:e>
                              <m:sub>
                                <m:r>
                                  <a:rPr lang="en-US" altLang="ko-KR" sz="14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nary>
                      </m:oMath>
                    </m:oMathPara>
                  </a14:m>
                  <a:endParaRPr lang="ko-KR" altLang="en-US" sz="1400" dirty="0"/>
                </a:p>
              </p:txBody>
            </p:sp>
          </mc:Choice>
          <mc:Fallback xmlns="">
            <p:sp>
              <p:nvSpPr>
                <p:cNvPr id="51" name="Rectangle 5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10565" y="1706596"/>
                  <a:ext cx="1801704" cy="713433"/>
                </a:xfrm>
                <a:prstGeom prst="rect">
                  <a:avLst/>
                </a:prstGeom>
                <a:blipFill>
                  <a:blip r:embed="rId8"/>
                  <a:stretch>
                    <a:fillRect t="-132258" r="-48178" b="-182796"/>
                  </a:stretch>
                </a:blipFill>
                <a:ln>
                  <a:solidFill>
                    <a:schemeClr val="tx2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Oval 51"/>
                <p:cNvSpPr/>
                <p:nvPr/>
              </p:nvSpPr>
              <p:spPr>
                <a:xfrm>
                  <a:off x="8710565" y="429841"/>
                  <a:ext cx="562708" cy="592853"/>
                </a:xfrm>
                <a:prstGeom prst="ellipse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oMath>
                    </m:oMathPara>
                  </a14:m>
                  <a:endParaRPr lang="ko-KR" altLang="en-US" sz="1400" dirty="0"/>
                </a:p>
              </p:txBody>
            </p:sp>
          </mc:Choice>
          <mc:Fallback xmlns="">
            <p:sp>
              <p:nvSpPr>
                <p:cNvPr id="52" name="Oval 5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10565" y="429841"/>
                  <a:ext cx="562708" cy="592853"/>
                </a:xfrm>
                <a:prstGeom prst="ellipse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>
                  <a:solidFill>
                    <a:schemeClr val="tx2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Oval 52"/>
                <p:cNvSpPr/>
                <p:nvPr/>
              </p:nvSpPr>
              <p:spPr>
                <a:xfrm>
                  <a:off x="9949561" y="429840"/>
                  <a:ext cx="562708" cy="592853"/>
                </a:xfrm>
                <a:prstGeom prst="ellipse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…</m:t>
                            </m:r>
                          </m:sub>
                        </m:sSub>
                      </m:oMath>
                    </m:oMathPara>
                  </a14:m>
                  <a:endParaRPr lang="ko-KR" altLang="en-US" sz="1400" dirty="0"/>
                </a:p>
              </p:txBody>
            </p:sp>
          </mc:Choice>
          <mc:Fallback xmlns="">
            <p:sp>
              <p:nvSpPr>
                <p:cNvPr id="53" name="Oval 5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49561" y="429840"/>
                  <a:ext cx="562708" cy="592853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solidFill>
                    <a:schemeClr val="tx2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4" name="TextBox 53"/>
            <p:cNvSpPr txBox="1"/>
            <p:nvPr/>
          </p:nvSpPr>
          <p:spPr>
            <a:xfrm>
              <a:off x="9432522" y="541600"/>
              <a:ext cx="441434" cy="39860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400" dirty="0"/>
                <a:t>…</a:t>
              </a:r>
              <a:endParaRPr lang="ko-KR" altLang="en-US" sz="1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Oval 54"/>
                <p:cNvSpPr/>
                <p:nvPr/>
              </p:nvSpPr>
              <p:spPr>
                <a:xfrm>
                  <a:off x="11188555" y="429840"/>
                  <a:ext cx="562708" cy="592853"/>
                </a:xfrm>
                <a:prstGeom prst="ellipse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…</m:t>
                            </m:r>
                          </m:sub>
                        </m:sSub>
                      </m:oMath>
                    </m:oMathPara>
                  </a14:m>
                  <a:endParaRPr lang="ko-KR" altLang="en-US" sz="1400" dirty="0"/>
                </a:p>
              </p:txBody>
            </p:sp>
          </mc:Choice>
          <mc:Fallback xmlns="">
            <p:sp>
              <p:nvSpPr>
                <p:cNvPr id="55" name="Oval 5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88555" y="429840"/>
                  <a:ext cx="562708" cy="592853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solidFill>
                    <a:schemeClr val="tx2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6" name="TextBox 55"/>
            <p:cNvSpPr txBox="1"/>
            <p:nvPr/>
          </p:nvSpPr>
          <p:spPr>
            <a:xfrm>
              <a:off x="10671516" y="541600"/>
              <a:ext cx="441434" cy="39860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400" dirty="0"/>
                <a:t>…</a:t>
              </a:r>
              <a:endParaRPr lang="ko-KR" altLang="en-US" sz="1400" dirty="0"/>
            </a:p>
          </p:txBody>
        </p:sp>
        <p:cxnSp>
          <p:nvCxnSpPr>
            <p:cNvPr id="57" name="Straight Arrow Connector 56"/>
            <p:cNvCxnSpPr>
              <a:stCxn id="40" idx="0"/>
              <a:endCxn id="45" idx="2"/>
            </p:cNvCxnSpPr>
            <p:nvPr/>
          </p:nvCxnSpPr>
          <p:spPr>
            <a:xfrm flipV="1">
              <a:off x="8991919" y="5039837"/>
              <a:ext cx="619498" cy="663192"/>
            </a:xfrm>
            <a:prstGeom prst="straightConnector1">
              <a:avLst/>
            </a:prstGeom>
            <a:ln w="3810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/>
            <p:cNvCxnSpPr>
              <a:stCxn id="41" idx="0"/>
              <a:endCxn id="45" idx="2"/>
            </p:cNvCxnSpPr>
            <p:nvPr/>
          </p:nvCxnSpPr>
          <p:spPr>
            <a:xfrm flipH="1" flipV="1">
              <a:off x="9611417" y="5039838"/>
              <a:ext cx="619498" cy="663191"/>
            </a:xfrm>
            <a:prstGeom prst="straightConnector1">
              <a:avLst/>
            </a:prstGeom>
            <a:ln w="3810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/>
            <p:cNvCxnSpPr>
              <a:stCxn id="43" idx="0"/>
              <a:endCxn id="45" idx="2"/>
            </p:cNvCxnSpPr>
            <p:nvPr/>
          </p:nvCxnSpPr>
          <p:spPr>
            <a:xfrm flipH="1" flipV="1">
              <a:off x="9611417" y="5039838"/>
              <a:ext cx="1858492" cy="663191"/>
            </a:xfrm>
            <a:prstGeom prst="straightConnector1">
              <a:avLst/>
            </a:prstGeom>
            <a:ln w="3810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/>
            <p:cNvCxnSpPr>
              <a:stCxn id="45" idx="0"/>
              <a:endCxn id="46" idx="4"/>
            </p:cNvCxnSpPr>
            <p:nvPr/>
          </p:nvCxnSpPr>
          <p:spPr>
            <a:xfrm flipH="1" flipV="1">
              <a:off x="8991919" y="3642502"/>
              <a:ext cx="619498" cy="683902"/>
            </a:xfrm>
            <a:prstGeom prst="straightConnector1">
              <a:avLst/>
            </a:prstGeom>
            <a:ln w="3810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>
              <a:stCxn id="46" idx="0"/>
              <a:endCxn id="51" idx="2"/>
            </p:cNvCxnSpPr>
            <p:nvPr/>
          </p:nvCxnSpPr>
          <p:spPr>
            <a:xfrm flipV="1">
              <a:off x="8991919" y="2420029"/>
              <a:ext cx="619498" cy="629621"/>
            </a:xfrm>
            <a:prstGeom prst="straightConnector1">
              <a:avLst/>
            </a:prstGeom>
            <a:ln w="3810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/>
            <p:cNvCxnSpPr>
              <a:stCxn id="47" idx="0"/>
              <a:endCxn id="51" idx="2"/>
            </p:cNvCxnSpPr>
            <p:nvPr/>
          </p:nvCxnSpPr>
          <p:spPr>
            <a:xfrm flipH="1" flipV="1">
              <a:off x="9611417" y="2420028"/>
              <a:ext cx="619498" cy="629620"/>
            </a:xfrm>
            <a:prstGeom prst="straightConnector1">
              <a:avLst/>
            </a:prstGeom>
            <a:ln w="3810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/>
            <p:cNvCxnSpPr>
              <a:stCxn id="49" idx="0"/>
              <a:endCxn id="51" idx="2"/>
            </p:cNvCxnSpPr>
            <p:nvPr/>
          </p:nvCxnSpPr>
          <p:spPr>
            <a:xfrm flipH="1" flipV="1">
              <a:off x="9611417" y="2420028"/>
              <a:ext cx="1858492" cy="629620"/>
            </a:xfrm>
            <a:prstGeom prst="straightConnector1">
              <a:avLst/>
            </a:prstGeom>
            <a:ln w="3810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/>
            <p:cNvCxnSpPr>
              <a:stCxn id="51" idx="0"/>
              <a:endCxn id="52" idx="4"/>
            </p:cNvCxnSpPr>
            <p:nvPr/>
          </p:nvCxnSpPr>
          <p:spPr>
            <a:xfrm flipH="1" flipV="1">
              <a:off x="8991919" y="1022693"/>
              <a:ext cx="619498" cy="683902"/>
            </a:xfrm>
            <a:prstGeom prst="straightConnector1">
              <a:avLst/>
            </a:prstGeom>
            <a:ln w="3810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>
              <a:off x="8637871" y="1331995"/>
              <a:ext cx="3346101" cy="7836"/>
            </a:xfrm>
            <a:prstGeom prst="line">
              <a:avLst/>
            </a:prstGeom>
            <a:ln w="38100">
              <a:solidFill>
                <a:schemeClr val="tx2"/>
              </a:solidFill>
              <a:prstDash val="sysDot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TextBox 65"/>
                <p:cNvSpPr txBox="1"/>
                <p:nvPr/>
              </p:nvSpPr>
              <p:spPr>
                <a:xfrm>
                  <a:off x="10540661" y="1256859"/>
                  <a:ext cx="1519450" cy="39860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ko-KR" altLang="en-US" sz="1400" i="1">
                            <a:latin typeface="Cambria Math" panose="02040503050406030204" pitchFamily="18" charset="0"/>
                          </a:rPr>
                          <m:t>𝜎</m:t>
                        </m:r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ko-KR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𝑛𝑒𝑡</m:t>
                            </m:r>
                          </m:e>
                          <m:sub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ko-KR" altLang="en-US" sz="1400" dirty="0"/>
                </a:p>
              </p:txBody>
            </p:sp>
          </mc:Choice>
          <mc:Fallback xmlns="">
            <p:sp>
              <p:nvSpPr>
                <p:cNvPr id="66" name="TextBox 6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40661" y="1256859"/>
                  <a:ext cx="1519450" cy="398609"/>
                </a:xfrm>
                <a:prstGeom prst="rect">
                  <a:avLst/>
                </a:prstGeom>
                <a:blipFill>
                  <a:blip r:embed="rId10"/>
                  <a:stretch>
                    <a:fillRect b="-10000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7" name="Straight Connector 66"/>
            <p:cNvCxnSpPr/>
            <p:nvPr/>
          </p:nvCxnSpPr>
          <p:spPr>
            <a:xfrm>
              <a:off x="8637871" y="3899180"/>
              <a:ext cx="3346101" cy="7836"/>
            </a:xfrm>
            <a:prstGeom prst="line">
              <a:avLst/>
            </a:prstGeom>
            <a:ln w="38100">
              <a:solidFill>
                <a:schemeClr val="tx2"/>
              </a:solidFill>
              <a:prstDash val="sysDot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TextBox 67"/>
                <p:cNvSpPr txBox="1"/>
                <p:nvPr/>
              </p:nvSpPr>
              <p:spPr>
                <a:xfrm>
                  <a:off x="10540663" y="3824044"/>
                  <a:ext cx="1439556" cy="42103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ko-KR" altLang="en-US" sz="1400" i="1">
                            <a:latin typeface="Cambria Math" panose="02040503050406030204" pitchFamily="18" charset="0"/>
                          </a:rPr>
                          <m:t>𝜎</m:t>
                        </m:r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ko-KR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𝑛𝑒𝑡</m:t>
                            </m:r>
                          </m:e>
                          <m:sub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ko-KR" altLang="en-US" sz="1400" dirty="0"/>
                </a:p>
              </p:txBody>
            </p:sp>
          </mc:Choice>
          <mc:Fallback xmlns="">
            <p:sp>
              <p:nvSpPr>
                <p:cNvPr id="68" name="TextBox 6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40663" y="3824044"/>
                  <a:ext cx="1439556" cy="421030"/>
                </a:xfrm>
                <a:prstGeom prst="rect">
                  <a:avLst/>
                </a:prstGeom>
                <a:blipFill>
                  <a:blip r:embed="rId11"/>
                  <a:stretch>
                    <a:fillRect b="-3774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9" name="Straight Connector 68"/>
            <p:cNvCxnSpPr/>
            <p:nvPr/>
          </p:nvCxnSpPr>
          <p:spPr>
            <a:xfrm>
              <a:off x="8637871" y="5466891"/>
              <a:ext cx="3346101" cy="7836"/>
            </a:xfrm>
            <a:prstGeom prst="line">
              <a:avLst/>
            </a:prstGeom>
            <a:ln w="38100">
              <a:solidFill>
                <a:schemeClr val="tx2"/>
              </a:solidFill>
              <a:prstDash val="sysDot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Rectangle 69"/>
                <p:cNvSpPr/>
                <p:nvPr/>
              </p:nvSpPr>
              <p:spPr>
                <a:xfrm>
                  <a:off x="11475577" y="5075245"/>
                  <a:ext cx="578839" cy="42103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oMath>
                    </m:oMathPara>
                  </a14:m>
                  <a:endParaRPr lang="ko-KR" altLang="en-US" sz="1400" dirty="0"/>
                </a:p>
              </p:txBody>
            </p:sp>
          </mc:Choice>
          <mc:Fallback xmlns="">
            <p:sp>
              <p:nvSpPr>
                <p:cNvPr id="70" name="Rectangle 6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75577" y="5075245"/>
                  <a:ext cx="578839" cy="421030"/>
                </a:xfrm>
                <a:prstGeom prst="rect">
                  <a:avLst/>
                </a:prstGeom>
                <a:blipFill>
                  <a:blip r:embed="rId12"/>
                  <a:stretch>
                    <a:fillRect b="-1887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1" name="Straight Connector 70"/>
            <p:cNvCxnSpPr/>
            <p:nvPr/>
          </p:nvCxnSpPr>
          <p:spPr>
            <a:xfrm>
              <a:off x="8637871" y="2736890"/>
              <a:ext cx="3346101" cy="7836"/>
            </a:xfrm>
            <a:prstGeom prst="line">
              <a:avLst/>
            </a:prstGeom>
            <a:ln w="38100">
              <a:solidFill>
                <a:schemeClr val="tx2"/>
              </a:solidFill>
              <a:prstDash val="sysDot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Rectangle 71"/>
                <p:cNvSpPr/>
                <p:nvPr/>
              </p:nvSpPr>
              <p:spPr>
                <a:xfrm>
                  <a:off x="11475579" y="2345244"/>
                  <a:ext cx="597569" cy="42103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𝑗𝑘</m:t>
                            </m:r>
                          </m:sub>
                        </m:sSub>
                      </m:oMath>
                    </m:oMathPara>
                  </a14:m>
                  <a:endParaRPr lang="ko-KR" altLang="en-US" sz="1400" dirty="0"/>
                </a:p>
              </p:txBody>
            </p:sp>
          </mc:Choice>
          <mc:Fallback xmlns="">
            <p:sp>
              <p:nvSpPr>
                <p:cNvPr id="72" name="Rectangle 7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75579" y="2345244"/>
                  <a:ext cx="597569" cy="421030"/>
                </a:xfrm>
                <a:prstGeom prst="rect">
                  <a:avLst/>
                </a:prstGeom>
                <a:blipFill>
                  <a:blip r:embed="rId13"/>
                  <a:stretch>
                    <a:fillRect b="-3774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3704213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411067" y="280087"/>
            <a:ext cx="7564944" cy="970450"/>
          </a:xfrm>
        </p:spPr>
        <p:txBody>
          <a:bodyPr>
            <a:normAutofit fontScale="90000"/>
          </a:bodyPr>
          <a:lstStyle/>
          <a:p>
            <a:r>
              <a:rPr lang="en-US" altLang="ko-KR" i="1" dirty="0" smtClean="0"/>
              <a:t>Detour</a:t>
            </a:r>
            <a:r>
              <a:rPr lang="en-US" altLang="ko-KR" dirty="0" smtClean="0"/>
              <a:t>: Stochastic </a:t>
            </a:r>
            <a:r>
              <a:rPr lang="en-US" altLang="ko-KR" dirty="0" smtClean="0"/>
              <a:t>Gradient Descent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3414584" y="1451919"/>
                <a:ext cx="8686800" cy="4925144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en-US" altLang="ko-KR" dirty="0" smtClean="0"/>
                  <a:t>Algorithm that performs updates after each example</a:t>
                </a:r>
              </a:p>
              <a:p>
                <a:pPr lvl="1"/>
                <a:r>
                  <a:rPr lang="en-US" altLang="ko-KR" dirty="0" smtClean="0"/>
                  <a:t>Initialize </a:t>
                </a:r>
                <a14:m>
                  <m:oMath xmlns:m="http://schemas.openxmlformats.org/officeDocument/2006/math"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endParaRPr lang="en-US" altLang="ko-KR" b="1" i="1" dirty="0" smtClean="0"/>
              </a:p>
              <a:p>
                <a:pPr lvl="1"/>
                <a:r>
                  <a:rPr lang="en-US" altLang="ko-KR" dirty="0" smtClean="0"/>
                  <a:t>For N iterations</a:t>
                </a:r>
              </a:p>
              <a:p>
                <a:pPr lvl="2"/>
                <a:r>
                  <a:rPr lang="en-US" altLang="ko-KR" dirty="0" smtClean="0"/>
                  <a:t>For each training example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b="1" i="0" smtClean="0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p>
                            <m:d>
                              <m:d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</m:sup>
                        </m:s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d>
                              <m:d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</m:sup>
                        </m:sSup>
                      </m:e>
                    </m:d>
                  </m:oMath>
                </a14:m>
                <a:endParaRPr lang="en-US" altLang="ko-KR" dirty="0" smtClean="0"/>
              </a:p>
              <a:p>
                <a:pPr lvl="3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r>
                          <a:rPr lang="en-US" altLang="ko-K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𝒘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b="1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d>
                              </m:sup>
                            </m:s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d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d>
                              <m:d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</m:sup>
                        </m:sSup>
                      </m:e>
                    </m:d>
                  </m:oMath>
                </a14:m>
                <a:endParaRPr lang="en-US" altLang="ko-KR" dirty="0" smtClean="0"/>
              </a:p>
              <a:p>
                <a:pPr lvl="3"/>
                <a14:m>
                  <m:oMath xmlns:m="http://schemas.openxmlformats.org/officeDocument/2006/math"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𝜂</m:t>
                    </m:r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endParaRPr lang="en-US" altLang="ko-KR" dirty="0" smtClean="0"/>
              </a:p>
              <a:p>
                <a:r>
                  <a:rPr lang="en-US" altLang="ko-KR" dirty="0" smtClean="0"/>
                  <a:t>Gradient descent vs. Stochastic gradient descent</a:t>
                </a:r>
              </a:p>
              <a:p>
                <a:pPr lvl="1"/>
                <a:r>
                  <a:rPr lang="en-US" altLang="ko-KR" dirty="0" smtClean="0"/>
                  <a:t>Gradient descent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𝑤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ko-KR" alt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r>
                          <a:rPr lang="en-US" altLang="ko-K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𝒘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a:rPr lang="en-US" altLang="ko-KR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d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ko-KR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f>
                      <m:fPr>
                        <m:ctrlPr>
                          <a:rPr lang="en-US" altLang="ko-K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ctrlPr>
                          <a:rPr lang="ko-KR" alt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𝛻</m:t>
                            </m:r>
                          </m:e>
                          <m:sub>
                            <m:r>
                              <a:rPr lang="en-US" altLang="ko-KR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𝒘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𝐸</m:t>
                        </m:r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R" b="1"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;</m:t>
                                </m:r>
                                <m:r>
                                  <a:rPr lang="en-US" altLang="ko-KR" b="1" i="1"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</m:e>
                            </m:d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d>
                              </m:sup>
                            </m:sSup>
                          </m:e>
                        </m:d>
                      </m:e>
                    </m:nary>
                  </m:oMath>
                </a14:m>
                <a:endParaRPr lang="en-US" altLang="ko-KR" dirty="0" smtClean="0"/>
              </a:p>
              <a:p>
                <a:pPr lvl="2"/>
                <a:r>
                  <a:rPr lang="en-US" altLang="ko-KR" dirty="0" smtClean="0"/>
                  <a:t>Compute the gradient with all instances</a:t>
                </a:r>
              </a:p>
              <a:p>
                <a:pPr lvl="1"/>
                <a:r>
                  <a:rPr lang="en-US" altLang="ko-KR" dirty="0" smtClean="0"/>
                  <a:t>Stochastic gradient </a:t>
                </a:r>
                <a:r>
                  <a:rPr lang="en-US" altLang="ko-KR" dirty="0"/>
                  <a:t>descent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𝑤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ko-KR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r>
                          <a:rPr lang="en-US" altLang="ko-K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𝒘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b="1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d>
                              </m:sup>
                            </m:s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a:rPr lang="en-US" altLang="ko-KR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d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d>
                              <m:d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</m:sup>
                        </m:sSup>
                      </m:e>
                    </m:d>
                  </m:oMath>
                </a14:m>
                <a:endParaRPr lang="en-US" altLang="ko-KR" dirty="0" smtClean="0"/>
              </a:p>
              <a:p>
                <a:pPr lvl="2"/>
                <a:r>
                  <a:rPr lang="en-US" altLang="ko-KR" dirty="0" smtClean="0"/>
                  <a:t>Compute the gradient with each instance</a:t>
                </a:r>
              </a:p>
              <a:p>
                <a:pPr lvl="2"/>
                <a:r>
                  <a:rPr lang="en-US" altLang="ko-KR" dirty="0" smtClean="0"/>
                  <a:t>Approximation of the true gradient with all instances</a:t>
                </a:r>
              </a:p>
              <a:p>
                <a:pPr lvl="1"/>
                <a:r>
                  <a:rPr lang="en-US" altLang="ko-KR" dirty="0" smtClean="0"/>
                  <a:t>Mini-batch : using a part of instances</a:t>
                </a:r>
                <a:endParaRPr lang="en-US" altLang="ko-KR" dirty="0"/>
              </a:p>
              <a:p>
                <a:pPr lvl="1"/>
                <a:endParaRPr lang="en-US" altLang="ko-KR" dirty="0" smtClean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414584" y="1451919"/>
                <a:ext cx="8686800" cy="4925144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48515-694B-44C7-A9EB-D2CB2C6423BC}" type="slidenum">
              <a:rPr lang="ko-KR" altLang="en-US" smtClean="0"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0555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08346" y="150104"/>
            <a:ext cx="6240651" cy="970450"/>
          </a:xfrm>
        </p:spPr>
        <p:txBody>
          <a:bodyPr>
            <a:normAutofit fontScale="90000"/>
          </a:bodyPr>
          <a:lstStyle/>
          <a:p>
            <a:r>
              <a:rPr lang="en-US" altLang="ko-KR" sz="4400" dirty="0"/>
              <a:t>Neural Networks for Various Domains</a:t>
            </a:r>
            <a:endParaRPr lang="ko-KR" altLang="en-US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64633" y="1409771"/>
            <a:ext cx="5550310" cy="2437792"/>
          </a:xfrm>
        </p:spPr>
        <p:txBody>
          <a:bodyPr>
            <a:normAutofit fontScale="85000" lnSpcReduction="10000"/>
          </a:bodyPr>
          <a:lstStyle/>
          <a:p>
            <a:r>
              <a:rPr lang="en-US" altLang="ko-KR" dirty="0" smtClean="0"/>
              <a:t>Previous structure : Fully connected networks</a:t>
            </a:r>
          </a:p>
          <a:p>
            <a:r>
              <a:rPr lang="en-US" altLang="ko-KR" dirty="0" smtClean="0"/>
              <a:t>Recent advances in neural networks</a:t>
            </a:r>
          </a:p>
          <a:p>
            <a:pPr lvl="1"/>
            <a:r>
              <a:rPr lang="en-US" altLang="ko-KR" dirty="0" smtClean="0"/>
              <a:t>Computer vision</a:t>
            </a:r>
          </a:p>
          <a:p>
            <a:pPr lvl="1"/>
            <a:r>
              <a:rPr lang="en-US" altLang="ko-KR" dirty="0" smtClean="0"/>
              <a:t>Language models</a:t>
            </a:r>
          </a:p>
          <a:p>
            <a:r>
              <a:rPr lang="en-US" altLang="ko-KR" dirty="0" smtClean="0"/>
              <a:t>Application domain influences network structures</a:t>
            </a:r>
          </a:p>
          <a:p>
            <a:pPr lvl="1"/>
            <a:r>
              <a:rPr lang="en-US" altLang="ko-KR" dirty="0" smtClean="0"/>
              <a:t>Convolutional structure utilizing localized connections</a:t>
            </a:r>
          </a:p>
          <a:p>
            <a:pPr lvl="1"/>
            <a:r>
              <a:rPr lang="en-US" altLang="ko-KR" dirty="0" smtClean="0"/>
              <a:t>Recurrent structure utilizing chain connections</a:t>
            </a:r>
            <a:endParaRPr lang="ko-KR" alt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3242064" y="4120535"/>
            <a:ext cx="2792049" cy="2507697"/>
            <a:chOff x="683342" y="3854856"/>
            <a:chExt cx="2792049" cy="2507697"/>
          </a:xfrm>
        </p:grpSpPr>
        <p:pic>
          <p:nvPicPr>
            <p:cNvPr id="1026" name="Picture 2" descr="항공기, 떠나요, 과학, 기술, Nasa는, Cygnss, 페가수스 Xl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3342" y="3854856"/>
              <a:ext cx="2792049" cy="18613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995281" y="5716222"/>
              <a:ext cx="217392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dirty="0"/>
                <a:t>Image Classification</a:t>
              </a:r>
            </a:p>
            <a:p>
              <a:pPr algn="ctr"/>
              <a:r>
                <a:rPr lang="en-US" altLang="ko-KR" dirty="0"/>
                <a:t>Object Recognition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1120877" y="4551415"/>
              <a:ext cx="1651820" cy="85540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219500" y="4182083"/>
              <a:ext cx="11063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FF0000"/>
                  </a:solidFill>
                </a:rPr>
                <a:t>Airplane</a:t>
              </a:r>
              <a:endParaRPr lang="ko-KR" altLang="en-US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9567875" y="3176859"/>
            <a:ext cx="2102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Speech Recognition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6146244" y="4426618"/>
            <a:ext cx="2606331" cy="1590038"/>
            <a:chOff x="2911412" y="4135688"/>
            <a:chExt cx="2606331" cy="1590038"/>
          </a:xfrm>
        </p:grpSpPr>
        <p:sp>
          <p:nvSpPr>
            <p:cNvPr id="11" name="Rectangle 10"/>
            <p:cNvSpPr/>
            <p:nvPr/>
          </p:nvSpPr>
          <p:spPr>
            <a:xfrm>
              <a:off x="2911412" y="4135688"/>
              <a:ext cx="1360704" cy="1268362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4436899" y="4383952"/>
              <a:ext cx="883839" cy="771833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3229584" y="4386411"/>
              <a:ext cx="362180" cy="383458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3391" y="4565174"/>
              <a:ext cx="147076" cy="118662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5" name="Straight Connector 14"/>
            <p:cNvCxnSpPr>
              <a:stCxn id="12" idx="3"/>
              <a:endCxn id="16" idx="1"/>
            </p:cNvCxnSpPr>
            <p:nvPr/>
          </p:nvCxnSpPr>
          <p:spPr>
            <a:xfrm>
              <a:off x="3591764" y="4578140"/>
              <a:ext cx="1011627" cy="46365"/>
            </a:xfrm>
            <a:prstGeom prst="line">
              <a:avLst/>
            </a:prstGeom>
            <a:ln w="3810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3133626" y="5356394"/>
              <a:ext cx="951992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Layer L</a:t>
              </a:r>
              <a:endParaRPr lang="ko-KR" altLang="en-US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294844" y="5137592"/>
              <a:ext cx="122289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Layer L+1</a:t>
              </a:r>
              <a:endParaRPr lang="ko-KR" altLang="en-US" dirty="0"/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8839678" y="4256294"/>
            <a:ext cx="3105206" cy="2152711"/>
            <a:chOff x="5925790" y="3721493"/>
            <a:chExt cx="3105206" cy="2152711"/>
          </a:xfrm>
          <a:noFill/>
        </p:grpSpPr>
        <p:sp>
          <p:nvSpPr>
            <p:cNvPr id="20" name="Rectangle 19"/>
            <p:cNvSpPr/>
            <p:nvPr/>
          </p:nvSpPr>
          <p:spPr>
            <a:xfrm>
              <a:off x="6092062" y="4397676"/>
              <a:ext cx="1074296" cy="324464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Layer L</a:t>
              </a:r>
              <a:endParaRPr lang="ko-KR" altLang="en-US" dirty="0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7778870" y="4385837"/>
              <a:ext cx="1074296" cy="324464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Layer L</a:t>
              </a:r>
              <a:endParaRPr lang="ko-KR" altLang="en-US" dirty="0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5925790" y="5163059"/>
              <a:ext cx="1406840" cy="324464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7615781" y="5163059"/>
              <a:ext cx="1406840" cy="324464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3" name="Straight Connector 22"/>
            <p:cNvCxnSpPr/>
            <p:nvPr/>
          </p:nvCxnSpPr>
          <p:spPr>
            <a:xfrm flipV="1">
              <a:off x="5925790" y="4710301"/>
              <a:ext cx="166272" cy="452758"/>
            </a:xfrm>
            <a:prstGeom prst="line">
              <a:avLst/>
            </a:prstGeom>
            <a:grpFill/>
            <a:ln w="38100">
              <a:solidFill>
                <a:schemeClr val="tx2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H="1" flipV="1">
              <a:off x="7166358" y="4722140"/>
              <a:ext cx="175711" cy="462827"/>
            </a:xfrm>
            <a:prstGeom prst="line">
              <a:avLst/>
            </a:prstGeom>
            <a:grpFill/>
            <a:ln w="38100">
              <a:solidFill>
                <a:schemeClr val="tx2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flipV="1">
              <a:off x="7614717" y="4696375"/>
              <a:ext cx="166272" cy="452758"/>
            </a:xfrm>
            <a:prstGeom prst="line">
              <a:avLst/>
            </a:prstGeom>
            <a:grpFill/>
            <a:ln w="38100">
              <a:solidFill>
                <a:schemeClr val="tx2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 flipH="1" flipV="1">
              <a:off x="8855285" y="4708214"/>
              <a:ext cx="175711" cy="462827"/>
            </a:xfrm>
            <a:prstGeom prst="line">
              <a:avLst/>
            </a:prstGeom>
            <a:grpFill/>
            <a:ln w="38100">
              <a:solidFill>
                <a:schemeClr val="tx2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7166358" y="4393819"/>
              <a:ext cx="610393" cy="0"/>
            </a:xfrm>
            <a:prstGeom prst="line">
              <a:avLst/>
            </a:prstGeom>
            <a:grpFill/>
            <a:ln w="38100">
              <a:solidFill>
                <a:schemeClr val="tx2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7166358" y="4722140"/>
              <a:ext cx="610393" cy="0"/>
            </a:xfrm>
            <a:prstGeom prst="line">
              <a:avLst/>
            </a:prstGeom>
            <a:grpFill/>
            <a:ln w="38100">
              <a:solidFill>
                <a:schemeClr val="tx2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/>
            <p:cNvSpPr txBox="1"/>
            <p:nvPr/>
          </p:nvSpPr>
          <p:spPr>
            <a:xfrm>
              <a:off x="6190628" y="5504872"/>
              <a:ext cx="910827" cy="369332"/>
            </a:xfrm>
            <a:prstGeom prst="rect">
              <a:avLst/>
            </a:prstGeom>
            <a:grp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Time T</a:t>
              </a:r>
              <a:endParaRPr lang="ko-KR" altLang="en-US" dirty="0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7725152" y="5489797"/>
              <a:ext cx="1181734" cy="369332"/>
            </a:xfrm>
            <a:prstGeom prst="rect">
              <a:avLst/>
            </a:prstGeom>
            <a:grp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dirty="0"/>
                <a:t>Time T+1</a:t>
              </a:r>
              <a:endParaRPr lang="ko-KR" altLang="en-US" dirty="0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6089943" y="3733332"/>
              <a:ext cx="1074296" cy="324464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/>
                <a:t>Layer </a:t>
              </a:r>
              <a:r>
                <a:rPr lang="en-US" altLang="ko-KR" sz="1400" dirty="0"/>
                <a:t>L+1</a:t>
              </a:r>
              <a:endParaRPr lang="ko-KR" altLang="en-US" sz="1400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7776751" y="3721493"/>
              <a:ext cx="1074296" cy="324464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/>
                <a:t>Layer L+1</a:t>
              </a:r>
              <a:endParaRPr lang="ko-KR" altLang="en-US" sz="1400" dirty="0"/>
            </a:p>
          </p:txBody>
        </p:sp>
        <p:cxnSp>
          <p:nvCxnSpPr>
            <p:cNvPr id="43" name="Straight Connector 42"/>
            <p:cNvCxnSpPr/>
            <p:nvPr/>
          </p:nvCxnSpPr>
          <p:spPr>
            <a:xfrm>
              <a:off x="7164239" y="3729475"/>
              <a:ext cx="610393" cy="0"/>
            </a:xfrm>
            <a:prstGeom prst="line">
              <a:avLst/>
            </a:prstGeom>
            <a:grpFill/>
            <a:ln w="38100">
              <a:solidFill>
                <a:schemeClr val="tx2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>
              <a:off x="7164239" y="4057796"/>
              <a:ext cx="610393" cy="0"/>
            </a:xfrm>
            <a:prstGeom prst="line">
              <a:avLst/>
            </a:prstGeom>
            <a:grpFill/>
            <a:ln w="38100">
              <a:solidFill>
                <a:schemeClr val="tx2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 flipV="1">
              <a:off x="7164239" y="4016506"/>
              <a:ext cx="0" cy="369331"/>
            </a:xfrm>
            <a:prstGeom prst="line">
              <a:avLst/>
            </a:prstGeom>
            <a:grpFill/>
            <a:ln w="38100">
              <a:solidFill>
                <a:schemeClr val="tx2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 flipV="1">
              <a:off x="6101214" y="4045957"/>
              <a:ext cx="0" cy="369331"/>
            </a:xfrm>
            <a:prstGeom prst="line">
              <a:avLst/>
            </a:prstGeom>
            <a:grpFill/>
            <a:ln w="38100">
              <a:solidFill>
                <a:schemeClr val="tx2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 flipV="1">
              <a:off x="8851047" y="4045957"/>
              <a:ext cx="0" cy="369331"/>
            </a:xfrm>
            <a:prstGeom prst="line">
              <a:avLst/>
            </a:prstGeom>
            <a:grpFill/>
            <a:ln w="38100">
              <a:solidFill>
                <a:schemeClr val="tx2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 flipV="1">
              <a:off x="7788022" y="4075408"/>
              <a:ext cx="0" cy="369331"/>
            </a:xfrm>
            <a:prstGeom prst="line">
              <a:avLst/>
            </a:prstGeom>
            <a:grpFill/>
            <a:ln w="38100">
              <a:solidFill>
                <a:schemeClr val="tx2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0874" y="1348666"/>
            <a:ext cx="2476500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785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4371" y="377415"/>
            <a:ext cx="7602642" cy="970450"/>
          </a:xfrm>
        </p:spPr>
        <p:txBody>
          <a:bodyPr/>
          <a:lstStyle/>
          <a:p>
            <a:r>
              <a:rPr lang="en-US" altLang="ko-KR" dirty="0" smtClean="0"/>
              <a:t>Example : Computer Vision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4371" y="1499616"/>
            <a:ext cx="7383186" cy="5032857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Vision problem characteristics</a:t>
            </a:r>
          </a:p>
          <a:p>
            <a:pPr lvl="1"/>
            <a:r>
              <a:rPr lang="en-US" altLang="ko-KR" dirty="0" smtClean="0"/>
              <a:t>High dimensional inputs</a:t>
            </a:r>
          </a:p>
          <a:p>
            <a:pPr lvl="2"/>
            <a:r>
              <a:rPr lang="en-US" altLang="ko-KR" dirty="0" smtClean="0"/>
              <a:t>150 X 100 pixels = 15000 pixels</a:t>
            </a:r>
          </a:p>
          <a:p>
            <a:pPr lvl="2"/>
            <a:r>
              <a:rPr lang="en-US" altLang="ko-KR" dirty="0" smtClean="0"/>
              <a:t>15000 pixels X 3 RGB channels</a:t>
            </a:r>
            <a:br>
              <a:rPr lang="en-US" altLang="ko-KR" dirty="0" smtClean="0"/>
            </a:br>
            <a:r>
              <a:rPr lang="en-US" altLang="ko-KR" dirty="0" smtClean="0"/>
              <a:t>= 45000 real value inputs</a:t>
            </a:r>
          </a:p>
          <a:p>
            <a:pPr lvl="1"/>
            <a:r>
              <a:rPr lang="en-US" altLang="ko-KR" dirty="0" smtClean="0"/>
              <a:t>2D topology of pixels for images and</a:t>
            </a:r>
            <a:br>
              <a:rPr lang="en-US" altLang="ko-KR" dirty="0" smtClean="0"/>
            </a:br>
            <a:r>
              <a:rPr lang="en-US" altLang="ko-KR" dirty="0" smtClean="0"/>
              <a:t>3D topology of pixels for video</a:t>
            </a:r>
          </a:p>
          <a:p>
            <a:pPr lvl="1"/>
            <a:r>
              <a:rPr lang="en-US" altLang="ko-KR" dirty="0" smtClean="0"/>
              <a:t>Need to handle invariance</a:t>
            </a:r>
          </a:p>
          <a:p>
            <a:pPr lvl="2"/>
            <a:r>
              <a:rPr lang="en-US" altLang="ko-KR" dirty="0" smtClean="0"/>
              <a:t>Rotation, Translation, Scale…</a:t>
            </a:r>
          </a:p>
          <a:p>
            <a:r>
              <a:rPr lang="en-US" altLang="ko-KR" dirty="0" smtClean="0"/>
              <a:t>Convolutional neural networks mitigates these characteristics</a:t>
            </a:r>
          </a:p>
          <a:p>
            <a:pPr lvl="1"/>
            <a:r>
              <a:rPr lang="en-US" altLang="ko-KR" dirty="0" smtClean="0"/>
              <a:t>Local connectivity</a:t>
            </a:r>
          </a:p>
          <a:p>
            <a:pPr lvl="1"/>
            <a:r>
              <a:rPr lang="en-US" altLang="ko-KR" dirty="0" smtClean="0"/>
              <a:t>Convolution</a:t>
            </a:r>
          </a:p>
          <a:p>
            <a:pPr lvl="1"/>
            <a:r>
              <a:rPr lang="en-US" altLang="ko-KR" dirty="0" smtClean="0"/>
              <a:t>Pooling</a:t>
            </a:r>
            <a:endParaRPr lang="ko-KR" altLang="en-US" dirty="0"/>
          </a:p>
        </p:txBody>
      </p:sp>
      <p:pic>
        <p:nvPicPr>
          <p:cNvPr id="5" name="Picture 2" descr="항공기, 떠나요, 과학, 기술, Nasa는, Cygnss, 페가수스 Xl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4964" y="1563624"/>
            <a:ext cx="2792049" cy="1861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/>
          <p:cNvCxnSpPr/>
          <p:nvPr/>
        </p:nvCxnSpPr>
        <p:spPr>
          <a:xfrm flipV="1">
            <a:off x="8642092" y="3621025"/>
            <a:ext cx="2831691" cy="19665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9493837" y="3612414"/>
            <a:ext cx="1194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150 pixels</a:t>
            </a:r>
            <a:endParaRPr lang="ko-KR" altLang="en-US" dirty="0"/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8487765" y="1572234"/>
            <a:ext cx="0" cy="1852756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 rot="16200000">
            <a:off x="7624884" y="2309640"/>
            <a:ext cx="1194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100 pixels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63029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00529" y="415224"/>
            <a:ext cx="5781157" cy="970450"/>
          </a:xfrm>
        </p:spPr>
        <p:txBody>
          <a:bodyPr/>
          <a:lstStyle/>
          <a:p>
            <a:r>
              <a:rPr lang="en-US" altLang="ko-KR" dirty="0" smtClean="0"/>
              <a:t>Local Connectivity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66238" y="1507991"/>
            <a:ext cx="4921045" cy="4925144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Use a local connectivity of hidden units</a:t>
            </a:r>
          </a:p>
          <a:p>
            <a:pPr lvl="1"/>
            <a:r>
              <a:rPr lang="en-US" altLang="ko-KR" dirty="0" smtClean="0"/>
              <a:t>Each hidden unit is connected to only to a sub-region of the input images</a:t>
            </a:r>
          </a:p>
          <a:p>
            <a:pPr lvl="1"/>
            <a:r>
              <a:rPr lang="en-US" altLang="ko-KR" dirty="0" smtClean="0"/>
              <a:t>Connected to all channels : 1 channel of grayscale and 3 RGB channel of color images</a:t>
            </a:r>
          </a:p>
          <a:p>
            <a:r>
              <a:rPr lang="en-US" altLang="ko-KR" dirty="0" smtClean="0"/>
              <a:t>Advantages of local connectivity </a:t>
            </a:r>
          </a:p>
          <a:p>
            <a:pPr lvl="1"/>
            <a:r>
              <a:rPr lang="en-US" altLang="ko-KR" dirty="0" smtClean="0"/>
              <a:t># of a fully connected layer &gt;&gt;&gt; # of a sparsely connected Layer</a:t>
            </a:r>
          </a:p>
          <a:p>
            <a:pPr lvl="2"/>
            <a:r>
              <a:rPr lang="en-US" altLang="ko-KR" dirty="0" smtClean="0"/>
              <a:t>More number of parameters to optimize</a:t>
            </a:r>
          </a:p>
          <a:p>
            <a:pPr lvl="3"/>
            <a:r>
              <a:rPr lang="en-US" altLang="ko-KR" dirty="0">
                <a:sym typeface="Wingdings" panose="05000000000000000000" pitchFamily="2" charset="2"/>
              </a:rPr>
              <a:t>M</a:t>
            </a:r>
            <a:r>
              <a:rPr lang="en-US" altLang="ko-KR" dirty="0" smtClean="0">
                <a:sym typeface="Wingdings" panose="05000000000000000000" pitchFamily="2" charset="2"/>
              </a:rPr>
              <a:t>ore data, more difficulties in learning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How to sparsely connect?</a:t>
            </a:r>
          </a:p>
          <a:p>
            <a:pPr lvl="2"/>
            <a:r>
              <a:rPr lang="en-US" altLang="ko-KR" dirty="0" smtClean="0">
                <a:sym typeface="Wingdings" panose="05000000000000000000" pitchFamily="2" charset="2"/>
              </a:rPr>
              <a:t>Utilizing the 2D topologies : Receptive field</a:t>
            </a:r>
            <a:endParaRPr lang="en-US" altLang="ko-KR" dirty="0" smtClean="0"/>
          </a:p>
        </p:txBody>
      </p:sp>
      <p:sp>
        <p:nvSpPr>
          <p:cNvPr id="5" name="Oval 4"/>
          <p:cNvSpPr/>
          <p:nvPr/>
        </p:nvSpPr>
        <p:spPr>
          <a:xfrm>
            <a:off x="8946206" y="615044"/>
            <a:ext cx="403123" cy="403123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Oval 5"/>
          <p:cNvSpPr/>
          <p:nvPr/>
        </p:nvSpPr>
        <p:spPr>
          <a:xfrm>
            <a:off x="9546199" y="874702"/>
            <a:ext cx="403123" cy="403123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Oval 6"/>
          <p:cNvSpPr/>
          <p:nvPr/>
        </p:nvSpPr>
        <p:spPr>
          <a:xfrm>
            <a:off x="10155574" y="1184113"/>
            <a:ext cx="403123" cy="403123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Oval 7"/>
          <p:cNvSpPr/>
          <p:nvPr/>
        </p:nvSpPr>
        <p:spPr>
          <a:xfrm>
            <a:off x="10784612" y="1520562"/>
            <a:ext cx="403123" cy="403123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Oval 9"/>
          <p:cNvSpPr/>
          <p:nvPr/>
        </p:nvSpPr>
        <p:spPr>
          <a:xfrm>
            <a:off x="8946206" y="1291962"/>
            <a:ext cx="403123" cy="403123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Oval 10"/>
          <p:cNvSpPr/>
          <p:nvPr/>
        </p:nvSpPr>
        <p:spPr>
          <a:xfrm>
            <a:off x="9546199" y="1551620"/>
            <a:ext cx="403123" cy="403123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Oval 11"/>
          <p:cNvSpPr/>
          <p:nvPr/>
        </p:nvSpPr>
        <p:spPr>
          <a:xfrm>
            <a:off x="10155574" y="1861031"/>
            <a:ext cx="403123" cy="403123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Oval 12"/>
          <p:cNvSpPr/>
          <p:nvPr/>
        </p:nvSpPr>
        <p:spPr>
          <a:xfrm>
            <a:off x="10784612" y="2197480"/>
            <a:ext cx="403123" cy="403123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Oval 13"/>
          <p:cNvSpPr/>
          <p:nvPr/>
        </p:nvSpPr>
        <p:spPr>
          <a:xfrm>
            <a:off x="8946206" y="2000476"/>
            <a:ext cx="403123" cy="403123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Oval 14"/>
          <p:cNvSpPr/>
          <p:nvPr/>
        </p:nvSpPr>
        <p:spPr>
          <a:xfrm>
            <a:off x="9546199" y="2260134"/>
            <a:ext cx="403123" cy="403123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Oval 15"/>
          <p:cNvSpPr/>
          <p:nvPr/>
        </p:nvSpPr>
        <p:spPr>
          <a:xfrm>
            <a:off x="10155574" y="2569545"/>
            <a:ext cx="403123" cy="403123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Oval 16"/>
          <p:cNvSpPr/>
          <p:nvPr/>
        </p:nvSpPr>
        <p:spPr>
          <a:xfrm>
            <a:off x="10784612" y="2905994"/>
            <a:ext cx="403123" cy="403123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Oval 17"/>
          <p:cNvSpPr/>
          <p:nvPr/>
        </p:nvSpPr>
        <p:spPr>
          <a:xfrm>
            <a:off x="8946206" y="2646336"/>
            <a:ext cx="403123" cy="403123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Oval 18"/>
          <p:cNvSpPr/>
          <p:nvPr/>
        </p:nvSpPr>
        <p:spPr>
          <a:xfrm>
            <a:off x="9546199" y="2905994"/>
            <a:ext cx="403123" cy="403123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Oval 19"/>
          <p:cNvSpPr/>
          <p:nvPr/>
        </p:nvSpPr>
        <p:spPr>
          <a:xfrm>
            <a:off x="10155574" y="3215405"/>
            <a:ext cx="403123" cy="403123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Oval 20"/>
          <p:cNvSpPr/>
          <p:nvPr/>
        </p:nvSpPr>
        <p:spPr>
          <a:xfrm>
            <a:off x="10784612" y="3551854"/>
            <a:ext cx="403123" cy="403123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Parallelogram 21"/>
          <p:cNvSpPr/>
          <p:nvPr/>
        </p:nvSpPr>
        <p:spPr>
          <a:xfrm rot="5400000">
            <a:off x="8340954" y="863175"/>
            <a:ext cx="2842433" cy="1818968"/>
          </a:xfrm>
          <a:prstGeom prst="parallelogram">
            <a:avLst>
              <a:gd name="adj" fmla="val 45000"/>
            </a:avLst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9431071" y="3826491"/>
            <a:ext cx="10602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/>
              <a:t>Layer L</a:t>
            </a:r>
            <a:endParaRPr lang="ko-KR" altLang="en-US" sz="2000" b="1" dirty="0"/>
          </a:p>
        </p:txBody>
      </p:sp>
      <p:sp>
        <p:nvSpPr>
          <p:cNvPr id="24" name="Parallelogram 23"/>
          <p:cNvSpPr/>
          <p:nvPr/>
        </p:nvSpPr>
        <p:spPr>
          <a:xfrm rot="5400000">
            <a:off x="9002117" y="1237103"/>
            <a:ext cx="2842433" cy="1818968"/>
          </a:xfrm>
          <a:prstGeom prst="parallelogram">
            <a:avLst>
              <a:gd name="adj" fmla="val 45000"/>
            </a:avLst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Parallelogram 24"/>
          <p:cNvSpPr/>
          <p:nvPr/>
        </p:nvSpPr>
        <p:spPr>
          <a:xfrm rot="5400000">
            <a:off x="8272648" y="1552679"/>
            <a:ext cx="2842433" cy="1818968"/>
          </a:xfrm>
          <a:prstGeom prst="parallelogram">
            <a:avLst>
              <a:gd name="adj" fmla="val 45000"/>
            </a:avLst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Parallelogram 25"/>
          <p:cNvSpPr/>
          <p:nvPr/>
        </p:nvSpPr>
        <p:spPr>
          <a:xfrm rot="5400000">
            <a:off x="9054131" y="1992380"/>
            <a:ext cx="2842433" cy="1818968"/>
          </a:xfrm>
          <a:prstGeom prst="parallelogram">
            <a:avLst>
              <a:gd name="adj" fmla="val 45000"/>
            </a:avLst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Oval 26"/>
          <p:cNvSpPr/>
          <p:nvPr/>
        </p:nvSpPr>
        <p:spPr>
          <a:xfrm>
            <a:off x="9478800" y="4628472"/>
            <a:ext cx="403123" cy="403123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Oval 27"/>
          <p:cNvSpPr/>
          <p:nvPr/>
        </p:nvSpPr>
        <p:spPr>
          <a:xfrm>
            <a:off x="10088175" y="4937883"/>
            <a:ext cx="403123" cy="403123"/>
          </a:xfrm>
          <a:prstGeom prst="ellipse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Oval 28"/>
          <p:cNvSpPr/>
          <p:nvPr/>
        </p:nvSpPr>
        <p:spPr>
          <a:xfrm>
            <a:off x="9478800" y="5336986"/>
            <a:ext cx="403123" cy="403123"/>
          </a:xfrm>
          <a:prstGeom prst="ellipse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Oval 29"/>
          <p:cNvSpPr/>
          <p:nvPr/>
        </p:nvSpPr>
        <p:spPr>
          <a:xfrm>
            <a:off x="10088175" y="5646397"/>
            <a:ext cx="403123" cy="403123"/>
          </a:xfrm>
          <a:prstGeom prst="ellipse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9378568" y="6154855"/>
            <a:ext cx="13631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/>
              <a:t>Layer L+1</a:t>
            </a:r>
            <a:endParaRPr lang="ko-KR" altLang="en-US" sz="2000" b="1" dirty="0"/>
          </a:p>
        </p:txBody>
      </p:sp>
      <p:sp>
        <p:nvSpPr>
          <p:cNvPr id="33" name="Rectangular Callout 32"/>
          <p:cNvSpPr/>
          <p:nvPr/>
        </p:nvSpPr>
        <p:spPr>
          <a:xfrm>
            <a:off x="10263728" y="203289"/>
            <a:ext cx="1356852" cy="671413"/>
          </a:xfrm>
          <a:prstGeom prst="wedgeRectCallout">
            <a:avLst>
              <a:gd name="adj1" fmla="val -65761"/>
              <a:gd name="adj2" fmla="val 50785"/>
            </a:avLst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Receptive Field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90151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64224" y="0"/>
            <a:ext cx="5186112" cy="659427"/>
          </a:xfrm>
        </p:spPr>
        <p:txBody>
          <a:bodyPr>
            <a:normAutofit fontScale="90000"/>
          </a:bodyPr>
          <a:lstStyle/>
          <a:p>
            <a:r>
              <a:rPr lang="en-US" altLang="ko-KR" dirty="0" smtClean="0"/>
              <a:t>Convolution Layer</a:t>
            </a:r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467406" y="592531"/>
                <a:ext cx="8639250" cy="6115507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US" altLang="ko-KR" dirty="0" smtClean="0"/>
                  <a:t>Each feature map forms a 2D grid of features</a:t>
                </a:r>
              </a:p>
              <a:p>
                <a:pPr lvl="1"/>
                <a:r>
                  <a:rPr lang="en-US" altLang="ko-KR" dirty="0" smtClean="0"/>
                  <a:t>Can be computed with a discrete convolution (*) of a kernel matrix </a:t>
                </a:r>
                <a:r>
                  <a:rPr lang="en-US" altLang="ko-KR" dirty="0" err="1" smtClean="0"/>
                  <a:t>k</a:t>
                </a:r>
                <a:r>
                  <a:rPr lang="en-US" altLang="ko-KR" baseline="-25000" dirty="0" err="1" smtClean="0"/>
                  <a:t>ij</a:t>
                </a:r>
                <a:endParaRPr lang="en-US" altLang="ko-KR" baseline="-25000" dirty="0" smtClean="0"/>
              </a:p>
              <a:p>
                <a:pPr lvl="2"/>
                <a:r>
                  <a:rPr lang="en-US" altLang="ko-KR" dirty="0" smtClean="0"/>
                  <a:t>Which is the hidden weights matrix </a:t>
                </a:r>
                <a:r>
                  <a:rPr lang="en-US" altLang="ko-KR" dirty="0" err="1" smtClean="0"/>
                  <a:t>W</a:t>
                </a:r>
                <a:r>
                  <a:rPr lang="en-US" altLang="ko-KR" baseline="-25000" dirty="0" err="1" smtClean="0"/>
                  <a:t>ij</a:t>
                </a:r>
                <a:r>
                  <a:rPr lang="en-US" altLang="ko-KR" dirty="0" smtClean="0"/>
                  <a:t> with its rows and columns flipped</a:t>
                </a:r>
              </a:p>
              <a:p>
                <a:pPr lvl="2"/>
                <a:r>
                  <a:rPr lang="en-US" altLang="ko-KR" dirty="0" smtClean="0"/>
                  <a:t>The kernel can be matched to the receptive field dimension</a:t>
                </a:r>
              </a:p>
              <a:p>
                <a:r>
                  <a:rPr lang="en-US" altLang="ko-KR" dirty="0" smtClean="0"/>
                  <a:t>Mathematical definition on convolution</a:t>
                </a:r>
              </a:p>
              <a:p>
                <a:pPr lvl="1"/>
                <a:r>
                  <a:rPr lang="en-US" altLang="ko-KR" dirty="0" smtClean="0"/>
                  <a:t>L-</a:t>
                </a:r>
                <a:r>
                  <a:rPr lang="en-US" altLang="ko-KR" dirty="0" err="1" smtClean="0"/>
                  <a:t>th</a:t>
                </a:r>
                <a:r>
                  <a:rPr lang="en-US" altLang="ko-KR" dirty="0" smtClean="0"/>
                  <a:t> layer has the neuron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altLang="ko-KR" dirty="0" smtClean="0"/>
              </a:p>
              <a:p>
                <a:pPr lvl="1"/>
                <a:r>
                  <a:rPr lang="en-US" altLang="ko-KR" dirty="0" smtClean="0"/>
                  <a:t>Kernel matrix,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(2</m:t>
                        </m:r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+1)×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(2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+1)</m:t>
                        </m:r>
                      </m:sup>
                    </m:sSup>
                  </m:oMath>
                </a14:m>
                <a:endParaRPr lang="en-US" altLang="ko-KR" dirty="0" smtClean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≔</m:t>
                    </m:r>
                    <m:nary>
                      <m:naryPr>
                        <m:chr m:val="∑"/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=−</m:t>
                        </m:r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  <m:sup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p>
                      <m:e>
                        <m:nary>
                          <m:naryPr>
                            <m:chr m:val="∑"/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=−</m:t>
                            </m:r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sub>
                          <m:sup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sup>
                          <m:e>
                            <m:sSub>
                              <m:sSub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sub>
                            </m:sSub>
                          </m:e>
                        </m:nary>
                      </m:e>
                    </m:nary>
                  </m:oMath>
                </a14:m>
                <a:endParaRPr lang="en-US" altLang="ko-KR" dirty="0" smtClean="0"/>
              </a:p>
              <a:p>
                <a:pPr lvl="2"/>
                <a:r>
                  <a:rPr lang="en-US" altLang="ko-KR" dirty="0" smtClean="0"/>
                  <a:t>There are exception cases when we compute the convolution at the edge of the images with the negative indexes</a:t>
                </a:r>
              </a:p>
              <a:p>
                <a:pPr lvl="3"/>
                <a:r>
                  <a:rPr lang="en-US" altLang="ko-KR" dirty="0" smtClean="0"/>
                  <a:t>Limit the convolution range to avoid the negative indexes</a:t>
                </a:r>
              </a:p>
              <a:p>
                <a:pPr lvl="3"/>
                <a:r>
                  <a:rPr lang="en-US" altLang="ko-KR" dirty="0" smtClean="0"/>
                  <a:t>Padding values, usually zero (so called zero padding) to the edge of the layer</a:t>
                </a:r>
              </a:p>
              <a:p>
                <a:r>
                  <a:rPr lang="en-US" altLang="ko-KR" dirty="0" smtClean="0"/>
                  <a:t>Convolution layer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Sup>
                          <m:sSub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</m:d>
                          </m:sup>
                        </m:sSub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ko-KR" altLang="en-US" b="0" i="1" smtClean="0"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d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nary>
                          <m:naryPr>
                            <m:chr m:val="∑"/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sSubSup>
                              <m:sSubSup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d>
                                  <m:d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e>
                                </m:d>
                              </m:sup>
                            </m:sSubSup>
                          </m:sup>
                          <m:e>
                            <m:nary>
                              <m:naryPr>
                                <m:chr m:val="∑"/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=−</m:t>
                                </m:r>
                                <m:sSubSup>
                                  <m:sSubSup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e>
                                    </m:d>
                                  </m:sup>
                                </m:sSubSup>
                              </m:sub>
                              <m:sup>
                                <m:sSubSup>
                                  <m:sSubSup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e>
                                    </m:d>
                                  </m:sup>
                                </m:sSubSup>
                              </m:sup>
                              <m:e>
                                <m:nary>
                                  <m:naryPr>
                                    <m:chr m:val="∑"/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=−</m:t>
                                    </m:r>
                                    <m:sSubSup>
                                      <m:sSubSupPr>
                                        <m:ctrlP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e>
                                      <m:sub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  <m:sup>
                                        <m:d>
                                          <m:dPr>
                                            <m:ctrlP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𝑙</m:t>
                                            </m:r>
                                          </m:e>
                                        </m:d>
                                      </m:sup>
                                    </m:sSubSup>
                                  </m:sub>
                                  <m:sup>
                                    <m:sSubSup>
                                      <m:sSubSupPr>
                                        <m:ctrlP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e>
                                      <m:sub>
                                        <m: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  <m:sup>
                                        <m:d>
                                          <m:dPr>
                                            <m:ctrlP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𝑙</m:t>
                                            </m:r>
                                          </m:e>
                                        </m:d>
                                      </m:sup>
                                    </m:sSubSup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d>
                                          <m:dPr>
                                            <m:ctrlPr>
                                              <a:rPr lang="en-US" altLang="ko-KR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Sup>
                                              <m:sSubSupPr>
                                                <m:ctrlPr>
                                                  <a:rPr lang="en-US" altLang="ko-KR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US" altLang="ko-KR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𝐾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ko-KR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  <m:r>
                                                  <a:rPr lang="en-US" altLang="ko-KR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,</m:t>
                                                </m:r>
                                                <m:r>
                                                  <a:rPr lang="en-US" altLang="ko-KR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𝑗</m:t>
                                                </m:r>
                                              </m:sub>
                                              <m:sup>
                                                <m:d>
                                                  <m:dPr>
                                                    <m:ctrlPr>
                                                      <a:rPr lang="en-US" altLang="ko-KR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r>
                                                      <a:rPr lang="en-US" altLang="ko-KR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𝑙</m:t>
                                                    </m:r>
                                                  </m:e>
                                                </m:d>
                                              </m:sup>
                                            </m:sSubSup>
                                          </m:e>
                                        </m:d>
                                      </m:e>
                                      <m:sub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𝑢</m:t>
                                        </m:r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d>
                                          <m:dPr>
                                            <m:ctrlPr>
                                              <a:rPr lang="en-US" altLang="ko-KR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Sup>
                                              <m:sSubSupPr>
                                                <m:ctrlPr>
                                                  <a:rPr lang="en-US" altLang="ko-KR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US" altLang="ko-KR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𝑌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ko-KR" i="1">
                                                    <a:latin typeface="Cambria Math" panose="02040503050406030204" pitchFamily="18" charset="0"/>
                                                  </a:rPr>
                                                  <m:t>𝑗</m:t>
                                                </m:r>
                                              </m:sub>
                                              <m:sup>
                                                <m:d>
                                                  <m:dPr>
                                                    <m:ctrlPr>
                                                      <a:rPr lang="en-US" altLang="ko-KR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r>
                                                      <a:rPr lang="en-US" altLang="ko-KR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𝑙</m:t>
                                                    </m:r>
                                                    <m:r>
                                                      <a:rPr lang="en-US" altLang="ko-KR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−1</m:t>
                                                    </m:r>
                                                  </m:e>
                                                </m:d>
                                              </m:sup>
                                            </m:sSubSup>
                                          </m:e>
                                        </m:d>
                                      </m:e>
                                      <m:sub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𝑢</m:t>
                                        </m:r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sub>
                                    </m:sSub>
                                  </m:e>
                                </m:nary>
                              </m:e>
                            </m:nary>
                          </m:e>
                        </m:nary>
                      </m:e>
                    </m:d>
                  </m:oMath>
                </a14:m>
                <a:endParaRPr lang="en-US" altLang="ko-KR" b="0" dirty="0" smtClean="0"/>
              </a:p>
              <a:p>
                <a:pPr lvl="2"/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  <m:sSubSup>
                          <m:sSub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num>
                      <m:den>
                        <m:sSubSup>
                          <m:sSub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den>
                    </m:f>
                  </m:oMath>
                </a14:m>
                <a:r>
                  <a:rPr lang="en-US" altLang="ko-KR" b="0" dirty="0" smtClean="0"/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−1)</m:t>
                            </m:r>
                          </m:sup>
                        </m:sSub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−2</m:t>
                        </m:r>
                        <m:sSubSup>
                          <m:sSub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num>
                      <m:den>
                        <m:sSubSup>
                          <m:sSub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+1</m:t>
                        </m:r>
                      </m:den>
                    </m:f>
                  </m:oMath>
                </a14:m>
                <a:endParaRPr lang="en-US" altLang="ko-KR" b="0" dirty="0" smtClean="0"/>
              </a:p>
              <a:p>
                <a:pPr lvl="1"/>
                <a:r>
                  <a:rPr lang="en-US" altLang="ko-KR" i="1" dirty="0" smtClean="0"/>
                  <a:t>l</a:t>
                </a:r>
                <a:r>
                  <a:rPr lang="en-US" altLang="ko-KR" dirty="0" smtClean="0"/>
                  <a:t> : layer index</a:t>
                </a:r>
              </a:p>
              <a:p>
                <a:pPr lvl="1"/>
                <a:r>
                  <a:rPr lang="en-US" altLang="ko-KR" i="1" dirty="0" smtClean="0"/>
                  <a:t>r, s</a:t>
                </a:r>
                <a:r>
                  <a:rPr lang="en-US" altLang="ko-KR" dirty="0" smtClean="0"/>
                  <a:t> : 2D neuron index at layer </a:t>
                </a:r>
                <a:r>
                  <a:rPr lang="en-US" altLang="ko-KR" i="1" dirty="0" smtClean="0"/>
                  <a:t>l</a:t>
                </a:r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sup>
                    </m:sSubSup>
                    <m:r>
                      <a:rPr lang="en-US" altLang="ko-KR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sup>
                    </m:sSubSup>
                    <m:r>
                      <a:rPr lang="en-US" altLang="ko-KR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sup>
                    </m:sSubSup>
                  </m:oMath>
                </a14:m>
                <a:r>
                  <a:rPr lang="en-US" altLang="ko-KR" i="1" dirty="0" smtClean="0"/>
                  <a:t> </a:t>
                </a:r>
                <a:r>
                  <a:rPr lang="en-US" altLang="ko-KR" dirty="0" smtClean="0"/>
                  <a:t>: Dimension of layer (</a:t>
                </a:r>
                <a:r>
                  <a:rPr lang="en-US" altLang="ko-KR" i="1" dirty="0" smtClean="0"/>
                  <a:t>l-1)</a:t>
                </a:r>
                <a:r>
                  <a:rPr lang="en-US" altLang="ko-KR" dirty="0" smtClean="0"/>
                  <a:t> by Depth X Width X Height</a:t>
                </a:r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US" altLang="ko-KR" i="1" dirty="0" smtClean="0"/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US" altLang="ko-KR" i="1" dirty="0" smtClean="0"/>
                  <a:t> : </a:t>
                </a:r>
                <a:r>
                  <a:rPr lang="en-US" altLang="ko-KR" dirty="0" smtClean="0"/>
                  <a:t>Stride (skipping factor) of the kernel matrix on the width and the height dim.</a:t>
                </a:r>
                <a:endParaRPr lang="en-US" altLang="ko-KR" i="1" dirty="0" smtClean="0"/>
              </a:p>
              <a:p>
                <a:pPr lvl="2"/>
                <a:endParaRPr lang="ko-KR" alt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467406" y="592531"/>
                <a:ext cx="8639250" cy="6115507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38608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Custom 2">
      <a:dk1>
        <a:srgbClr val="000000"/>
      </a:dk1>
      <a:lt1>
        <a:srgbClr val="EAEAEA"/>
      </a:lt1>
      <a:dk2>
        <a:srgbClr val="000000"/>
      </a:dk2>
      <a:lt2>
        <a:srgbClr val="F8F8F8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TM04033929[[fn=Slate]]</Template>
  <TotalTime>20750</TotalTime>
  <Words>1331</Words>
  <Application>Microsoft Office PowerPoint</Application>
  <PresentationFormat>Widescreen</PresentationFormat>
  <Paragraphs>647</Paragraphs>
  <Slides>30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9" baseType="lpstr">
      <vt:lpstr>돋움</vt:lpstr>
      <vt:lpstr>맑은 고딕</vt:lpstr>
      <vt:lpstr>Arial</vt:lpstr>
      <vt:lpstr>Calisto MT</vt:lpstr>
      <vt:lpstr>Cambria Math</vt:lpstr>
      <vt:lpstr>Trebuchet MS</vt:lpstr>
      <vt:lpstr>Wingdings</vt:lpstr>
      <vt:lpstr>Wingdings 2</vt:lpstr>
      <vt:lpstr>Slate</vt:lpstr>
      <vt:lpstr>Neural Networks II</vt:lpstr>
      <vt:lpstr>Structures of  Neural Networks</vt:lpstr>
      <vt:lpstr>Detour: Multiple Layers of Neural Network</vt:lpstr>
      <vt:lpstr>Detour: Backpropagation</vt:lpstr>
      <vt:lpstr>Detour: Stochastic Gradient Descent</vt:lpstr>
      <vt:lpstr>Neural Networks for Various Domains</vt:lpstr>
      <vt:lpstr>Example : Computer Vision</vt:lpstr>
      <vt:lpstr>Local Connectivity</vt:lpstr>
      <vt:lpstr>Convolution Layer</vt:lpstr>
      <vt:lpstr>Pooling Layer</vt:lpstr>
      <vt:lpstr>Example of Convolution Neural Network</vt:lpstr>
      <vt:lpstr>Detour: Handling Datasets</vt:lpstr>
      <vt:lpstr>Detour: Word2Vec</vt:lpstr>
      <vt:lpstr>Modeling Temporal Data with NN</vt:lpstr>
      <vt:lpstr>Variant of Recurrent Neural Network</vt:lpstr>
      <vt:lpstr>Vanishing Gradient Problem</vt:lpstr>
      <vt:lpstr>Long Short Term Memory</vt:lpstr>
      <vt:lpstr>Long Short Term Memory</vt:lpstr>
      <vt:lpstr>Long Short Term Memory</vt:lpstr>
      <vt:lpstr>Pros and Cons of LSTM</vt:lpstr>
      <vt:lpstr>Techniques in  neural networks</vt:lpstr>
      <vt:lpstr>Many Techniques in Neural Networks</vt:lpstr>
      <vt:lpstr>Model Selection</vt:lpstr>
      <vt:lpstr>Early Stopping</vt:lpstr>
      <vt:lpstr>Momentum and Adaptive Learning Rate</vt:lpstr>
      <vt:lpstr>Mini-Batch and Gradient Checking</vt:lpstr>
      <vt:lpstr>Batch Normalization</vt:lpstr>
      <vt:lpstr>Adversarial Training</vt:lpstr>
      <vt:lpstr>Dropout</vt:lpstr>
      <vt:lpstr>Acknowledgements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Variational Inference on Probabilistic Graphical Models</dc:title>
  <dc:creator>Il-Chul Moon</dc:creator>
  <cp:lastModifiedBy>Il-Chul Moon</cp:lastModifiedBy>
  <cp:revision>450</cp:revision>
  <dcterms:created xsi:type="dcterms:W3CDTF">2013-08-14T02:12:56Z</dcterms:created>
  <dcterms:modified xsi:type="dcterms:W3CDTF">2017-06-06T21:53:18Z</dcterms:modified>
</cp:coreProperties>
</file>